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699" r:id="rId5"/>
  </p:sldMasterIdLst>
  <p:notesMasterIdLst>
    <p:notesMasterId r:id="rId45"/>
  </p:notesMasterIdLst>
  <p:sldIdLst>
    <p:sldId id="256" r:id="rId6"/>
    <p:sldId id="381" r:id="rId7"/>
    <p:sldId id="382" r:id="rId8"/>
    <p:sldId id="383" r:id="rId9"/>
    <p:sldId id="405" r:id="rId10"/>
    <p:sldId id="386" r:id="rId11"/>
    <p:sldId id="385" r:id="rId12"/>
    <p:sldId id="389" r:id="rId13"/>
    <p:sldId id="387" r:id="rId14"/>
    <p:sldId id="388" r:id="rId15"/>
    <p:sldId id="391" r:id="rId16"/>
    <p:sldId id="390" r:id="rId17"/>
    <p:sldId id="392" r:id="rId18"/>
    <p:sldId id="393" r:id="rId19"/>
    <p:sldId id="394" r:id="rId20"/>
    <p:sldId id="406" r:id="rId21"/>
    <p:sldId id="407" r:id="rId22"/>
    <p:sldId id="395" r:id="rId23"/>
    <p:sldId id="396" r:id="rId24"/>
    <p:sldId id="397" r:id="rId25"/>
    <p:sldId id="258" r:id="rId26"/>
    <p:sldId id="398" r:id="rId27"/>
    <p:sldId id="399" r:id="rId28"/>
    <p:sldId id="409" r:id="rId29"/>
    <p:sldId id="400" r:id="rId30"/>
    <p:sldId id="401" r:id="rId31"/>
    <p:sldId id="403" r:id="rId32"/>
    <p:sldId id="404" r:id="rId33"/>
    <p:sldId id="408" r:id="rId34"/>
    <p:sldId id="282" r:id="rId35"/>
    <p:sldId id="411" r:id="rId36"/>
    <p:sldId id="415" r:id="rId37"/>
    <p:sldId id="412" r:id="rId38"/>
    <p:sldId id="413" r:id="rId39"/>
    <p:sldId id="414" r:id="rId40"/>
    <p:sldId id="416" r:id="rId41"/>
    <p:sldId id="417" r:id="rId42"/>
    <p:sldId id="418" r:id="rId43"/>
    <p:sldId id="281" r:id="rId44"/>
  </p:sldIdLst>
  <p:sldSz cx="9144000" cy="6858000" type="screen4x3"/>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0" name="PlaceHolder 1"/>
          <p:cNvSpPr>
            <a:spLocks noGrp="1"/>
          </p:cNvSpPr>
          <p:nvPr>
            <p:ph type="body"/>
          </p:nvPr>
        </p:nvSpPr>
        <p:spPr>
          <a:xfrm>
            <a:off x="756000" y="5078520"/>
            <a:ext cx="6047640" cy="4811040"/>
          </a:xfrm>
          <a:prstGeom prst="rect">
            <a:avLst/>
          </a:prstGeom>
        </p:spPr>
        <p:txBody>
          <a:bodyPr lIns="0" tIns="0" rIns="0" bIns="0"/>
          <a:lstStyle/>
          <a:p>
            <a:r>
              <a:rPr lang="hr-HR" sz="2000" b="0" strike="noStrike" spc="-1">
                <a:solidFill>
                  <a:srgbClr val="000000"/>
                </a:solidFill>
                <a:uFill>
                  <a:solidFill>
                    <a:srgbClr val="FFFFFF"/>
                  </a:solidFill>
                </a:uFill>
                <a:latin typeface="Arial" panose="020B0604020202020204"/>
              </a:rPr>
              <a:t>Kliknite za uređivanje oblika bilješki</a:t>
            </a:r>
          </a:p>
        </p:txBody>
      </p:sp>
      <p:sp>
        <p:nvSpPr>
          <p:cNvPr id="141" name="PlaceHolder 2"/>
          <p:cNvSpPr>
            <a:spLocks noGrp="1"/>
          </p:cNvSpPr>
          <p:nvPr>
            <p:ph type="hdr"/>
          </p:nvPr>
        </p:nvSpPr>
        <p:spPr>
          <a:xfrm>
            <a:off x="0" y="0"/>
            <a:ext cx="3280680" cy="534240"/>
          </a:xfrm>
          <a:prstGeom prst="rect">
            <a:avLst/>
          </a:prstGeom>
        </p:spPr>
        <p:txBody>
          <a:bodyPr lIns="0" tIns="0" rIns="0" bIns="0"/>
          <a:lstStyle/>
          <a:p>
            <a:r>
              <a:rPr lang="hr-HR" sz="1400" b="0" strike="noStrike" spc="-1">
                <a:solidFill>
                  <a:srgbClr val="000000"/>
                </a:solidFill>
                <a:uFill>
                  <a:solidFill>
                    <a:srgbClr val="FFFFFF"/>
                  </a:solidFill>
                </a:uFill>
                <a:latin typeface="Times New Roman" panose="02020603050405020304"/>
              </a:rPr>
              <a:t>&lt;zaglavlje&gt;</a:t>
            </a:r>
          </a:p>
        </p:txBody>
      </p:sp>
      <p:sp>
        <p:nvSpPr>
          <p:cNvPr id="142" name="PlaceHolder 3"/>
          <p:cNvSpPr>
            <a:spLocks noGrp="1"/>
          </p:cNvSpPr>
          <p:nvPr>
            <p:ph type="dt"/>
          </p:nvPr>
        </p:nvSpPr>
        <p:spPr>
          <a:xfrm>
            <a:off x="4278960" y="0"/>
            <a:ext cx="3280680" cy="534240"/>
          </a:xfrm>
          <a:prstGeom prst="rect">
            <a:avLst/>
          </a:prstGeom>
        </p:spPr>
        <p:txBody>
          <a:bodyPr lIns="0" tIns="0" rIns="0" bIns="0"/>
          <a:lstStyle/>
          <a:p>
            <a:pPr algn="r"/>
            <a:r>
              <a:rPr lang="hr-HR" sz="1400" b="0" strike="noStrike" spc="-1">
                <a:solidFill>
                  <a:srgbClr val="000000"/>
                </a:solidFill>
                <a:uFill>
                  <a:solidFill>
                    <a:srgbClr val="FFFFFF"/>
                  </a:solidFill>
                </a:uFill>
                <a:latin typeface="Times New Roman" panose="02020603050405020304"/>
              </a:rPr>
              <a:t>&lt;date/time&gt;</a:t>
            </a:r>
          </a:p>
        </p:txBody>
      </p:sp>
      <p:sp>
        <p:nvSpPr>
          <p:cNvPr id="143" name="PlaceHolder 4"/>
          <p:cNvSpPr>
            <a:spLocks noGrp="1"/>
          </p:cNvSpPr>
          <p:nvPr>
            <p:ph type="ftr"/>
          </p:nvPr>
        </p:nvSpPr>
        <p:spPr>
          <a:xfrm>
            <a:off x="0" y="10157400"/>
            <a:ext cx="3280680" cy="534240"/>
          </a:xfrm>
          <a:prstGeom prst="rect">
            <a:avLst/>
          </a:prstGeom>
        </p:spPr>
        <p:txBody>
          <a:bodyPr lIns="0" tIns="0" rIns="0" bIns="0" anchor="b"/>
          <a:lstStyle/>
          <a:p>
            <a:r>
              <a:rPr lang="hr-HR" sz="1400" b="0" strike="noStrike" spc="-1">
                <a:solidFill>
                  <a:srgbClr val="000000"/>
                </a:solidFill>
                <a:uFill>
                  <a:solidFill>
                    <a:srgbClr val="FFFFFF"/>
                  </a:solidFill>
                </a:uFill>
                <a:latin typeface="Times New Roman" panose="02020603050405020304"/>
              </a:rPr>
              <a:t>&lt;podložje&gt;</a:t>
            </a:r>
          </a:p>
        </p:txBody>
      </p:sp>
      <p:sp>
        <p:nvSpPr>
          <p:cNvPr id="144" name="PlaceHolder 5"/>
          <p:cNvSpPr>
            <a:spLocks noGrp="1"/>
          </p:cNvSpPr>
          <p:nvPr>
            <p:ph type="sldNum"/>
          </p:nvPr>
        </p:nvSpPr>
        <p:spPr>
          <a:xfrm>
            <a:off x="4278960" y="10157400"/>
            <a:ext cx="3280680" cy="534240"/>
          </a:xfrm>
          <a:prstGeom prst="rect">
            <a:avLst/>
          </a:prstGeom>
        </p:spPr>
        <p:txBody>
          <a:bodyPr lIns="0" tIns="0" rIns="0" bIns="0" anchor="b"/>
          <a:lstStyle/>
          <a:p>
            <a:pPr algn="r"/>
            <a:fld id="{575DDE88-BDFF-4F5E-BA3E-494C53BF34E6}" type="slidenum">
              <a:rPr lang="hr-HR" sz="1400" b="0" strike="noStrike" spc="-1">
                <a:solidFill>
                  <a:srgbClr val="000000"/>
                </a:solidFill>
                <a:uFill>
                  <a:solidFill>
                    <a:srgbClr val="FFFFFF"/>
                  </a:solidFill>
                </a:uFill>
                <a:latin typeface="Times New Roman" panose="02020603050405020304"/>
              </a:rPr>
              <a:t>‹#›</a:t>
            </a:fld>
            <a:endParaRPr lang="hr-HR" sz="1400" b="0" strike="noStrike" spc="-1">
              <a:solidFill>
                <a:srgbClr val="000000"/>
              </a:solidFill>
              <a:uFill>
                <a:solidFill>
                  <a:srgbClr val="FFFFFF"/>
                </a:solidFill>
              </a:uFill>
              <a:latin typeface="Times New Roman" panose="02020603050405020304"/>
            </a:endParaRPr>
          </a:p>
        </p:txBody>
      </p:sp>
    </p:spTree>
    <p:extLst>
      <p:ext uri="{BB962C8B-B14F-4D97-AF65-F5344CB8AC3E}">
        <p14:creationId xmlns:p14="http://schemas.microsoft.com/office/powerpoint/2010/main" val="748987707"/>
      </p:ext>
    </p:extLst>
  </p:cSld>
  <p:clrMap bg1="lt1" tx1="dk1" bg2="lt2" tx2="dk2" accent1="accent1" accent2="accent2" accent3="accent3" accent4="accent4" accent5="accent5" accent6="accent6" hlink="hlink" folHlink="folHlink"/>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685800" y="4343400"/>
            <a:ext cx="5486040" cy="4114440"/>
          </a:xfrm>
          <a:prstGeom prst="rect">
            <a:avLst/>
          </a:prstGeom>
          <a:noFill/>
          <a:ln w="9360">
            <a:noFill/>
          </a:ln>
        </p:spPr>
        <p:style>
          <a:lnRef idx="0">
            <a:srgbClr val="FFFFFF"/>
          </a:lnRef>
          <a:fillRef idx="0">
            <a:srgbClr val="FFFFFF"/>
          </a:fillRef>
          <a:effectRef idx="0">
            <a:srgbClr val="FFFFFF"/>
          </a:effectRef>
          <a:fontRef idx="minor"/>
        </p:style>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zervirano mjesto slike slajda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2163"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r-Latn-CS" smtClean="0"/>
          </a:p>
        </p:txBody>
      </p:sp>
      <p:sp>
        <p:nvSpPr>
          <p:cNvPr id="92164" name="Rezervirano mjesto broja slajd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40FC8A-B6C0-434E-B806-A6A85668F022}" type="slidenum">
              <a:rPr lang="hr-HR" smtClean="0">
                <a:solidFill>
                  <a:srgbClr val="000000"/>
                </a:solidFill>
                <a:latin typeface="Calibri"/>
              </a:rPr>
              <a:pPr/>
              <a:t>20</a:t>
            </a:fld>
            <a:endParaRPr lang="hr-HR" smtClean="0">
              <a:solidFill>
                <a:srgbClr val="000000"/>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9d8708282b_0_2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9d8708282b_0_2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KOAUTORI</a:t>
            </a:r>
            <a:endParaRPr/>
          </a:p>
          <a:p>
            <a:pPr marL="0" lvl="0" indent="0" algn="l" rtl="0">
              <a:spcBef>
                <a:spcPts val="0"/>
              </a:spcBef>
              <a:spcAft>
                <a:spcPts val="0"/>
              </a:spcAft>
              <a:buNone/>
            </a:pPr>
            <a:r>
              <a:rPr lang="en"/>
              <a:t>AD rezultat stvaranja dva ili više autora, a njihovim se doprinosima ne može samostalno koristiti.</a:t>
            </a:r>
            <a:endParaRPr/>
          </a:p>
          <a:p>
            <a:pPr marL="0" lvl="0" indent="0" algn="l" rtl="0">
              <a:spcBef>
                <a:spcPts val="0"/>
              </a:spcBef>
              <a:spcAft>
                <a:spcPts val="0"/>
              </a:spcAft>
              <a:buNone/>
            </a:pPr>
            <a:r>
              <a:rPr lang="en"/>
              <a:t>Zajedničko AP na AD: svakome pripada kooautorski dio računski određen razmjerno prema cijelom AD  U sumnji koliki su kooautorski dijelovi, smatra se da su jednaki. </a:t>
            </a:r>
            <a:endParaRPr/>
          </a:p>
          <a:p>
            <a:pPr marL="0" lvl="0" indent="0" algn="l" rtl="0">
              <a:spcBef>
                <a:spcPts val="0"/>
              </a:spcBef>
              <a:spcAft>
                <a:spcPts val="0"/>
              </a:spcAft>
              <a:buNone/>
            </a:pPr>
            <a:endParaRPr/>
          </a:p>
          <a:p>
            <a:pPr marL="0" lvl="0" indent="0" algn="l" rtl="0">
              <a:spcBef>
                <a:spcPts val="0"/>
              </a:spcBef>
              <a:spcAft>
                <a:spcPts val="0"/>
              </a:spcAft>
              <a:buNone/>
            </a:pPr>
            <a:r>
              <a:rPr lang="en"/>
              <a:t>Za objavljivanje, korištenje i izmjenu koautorskog dijela potreban je pristanak svih koautora  Ako se ne postigne suglasnost svih  odluku će donijeti sud na zahtjev bilo kojeg od koautora</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DJELA SIROČAD</a:t>
            </a:r>
            <a:endParaRPr/>
          </a:p>
          <a:p>
            <a:pPr marL="0" lvl="0" indent="0" algn="l" rtl="0">
              <a:spcBef>
                <a:spcPts val="0"/>
              </a:spcBef>
              <a:spcAft>
                <a:spcPts val="0"/>
              </a:spcAft>
              <a:buNone/>
            </a:pPr>
            <a:r>
              <a:rPr lang="en"/>
              <a:t>Ako nakon provedbe potrage i evidencije nije identificiran autor ili identificiran autor ili jedan/više koautora nekog djela, ali nijedan od njih nije pronađen (Npr. knjige, filmovi, novinski članci - Unose se u jedinstvenu bazu podataka pri EUIPO (Orphan works database).</a:t>
            </a:r>
            <a:endParaRPr/>
          </a:p>
          <a:p>
            <a:pPr marL="0" lvl="0" indent="0" algn="l" rtl="0">
              <a:spcBef>
                <a:spcPts val="0"/>
              </a:spcBef>
              <a:spcAft>
                <a:spcPts val="0"/>
              </a:spcAft>
              <a:buNone/>
            </a:pPr>
            <a:endParaRPr/>
          </a:p>
          <a:p>
            <a:pPr marL="0" lvl="0" indent="0" algn="l" rtl="0">
              <a:spcBef>
                <a:spcPts val="0"/>
              </a:spcBef>
              <a:spcAft>
                <a:spcPts val="0"/>
              </a:spcAft>
              <a:buNone/>
            </a:pPr>
            <a:r>
              <a:rPr lang="en"/>
              <a:t>U tom slučaju  je autorsko pravo ovlašten ostvarivati:</a:t>
            </a:r>
            <a:endParaRPr/>
          </a:p>
          <a:p>
            <a:pPr marL="0" lvl="0" indent="0" algn="l" rtl="0">
              <a:spcBef>
                <a:spcPts val="0"/>
              </a:spcBef>
              <a:spcAft>
                <a:spcPts val="0"/>
              </a:spcAft>
              <a:buNone/>
            </a:pPr>
            <a:r>
              <a:rPr lang="en"/>
              <a:t>1. za izdano djelo – nakladnik koji je autorsko djelo zakonito izdao</a:t>
            </a:r>
            <a:endParaRPr/>
          </a:p>
          <a:p>
            <a:pPr marL="0" lvl="0" indent="0" algn="l" rtl="0">
              <a:spcBef>
                <a:spcPts val="0"/>
              </a:spcBef>
              <a:spcAft>
                <a:spcPts val="0"/>
              </a:spcAft>
              <a:buNone/>
            </a:pPr>
            <a:r>
              <a:rPr lang="en"/>
              <a:t>2. za objavljeno, ali neizdano djelo – osoba koja je autorsko djelo zakonito objavila </a:t>
            </a:r>
            <a:endParaRPr/>
          </a:p>
          <a:p>
            <a:pPr marL="0" lvl="0" indent="0" algn="l" rtl="0">
              <a:spcBef>
                <a:spcPts val="0"/>
              </a:spcBef>
              <a:spcAft>
                <a:spcPts val="0"/>
              </a:spcAft>
              <a:buNone/>
            </a:pPr>
            <a:r>
              <a:rPr lang="en"/>
              <a:t>Autor ili koautor djela koje se smatra djelom siročetom može u bilo kojem trenutku prekinuti primjenu navedenih odredbi u odnosu na vlastita prava.</a:t>
            </a:r>
            <a:endParaRPr/>
          </a:p>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zervirano mjesto slike slajda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5475"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r-Latn-CS" smtClean="0"/>
          </a:p>
        </p:txBody>
      </p:sp>
      <p:sp>
        <p:nvSpPr>
          <p:cNvPr id="105476" name="Rezervirano mjesto broja slajd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E44948-4F57-4CB3-9859-430799C77513}" type="slidenum">
              <a:rPr lang="hr-HR" smtClean="0">
                <a:solidFill>
                  <a:srgbClr val="000000"/>
                </a:solidFill>
                <a:latin typeface="Calibri"/>
              </a:rPr>
              <a:pPr/>
              <a:t>31</a:t>
            </a:fld>
            <a:endParaRPr lang="hr-HR" smtClean="0">
              <a:solidFill>
                <a:srgbClr val="000000"/>
              </a:solidFill>
              <a:latin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zervirano mjesto slike slajda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5475"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r-Latn-CS" smtClean="0"/>
          </a:p>
        </p:txBody>
      </p:sp>
      <p:sp>
        <p:nvSpPr>
          <p:cNvPr id="105476" name="Rezervirano mjesto broja slajd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E44948-4F57-4CB3-9859-430799C77513}" type="slidenum">
              <a:rPr lang="hr-HR" smtClean="0">
                <a:solidFill>
                  <a:srgbClr val="000000"/>
                </a:solidFill>
                <a:latin typeface="Calibri"/>
              </a:rPr>
              <a:pPr/>
              <a:t>32</a:t>
            </a:fld>
            <a:endParaRPr lang="hr-HR" smtClean="0">
              <a:solidFill>
                <a:srgbClr val="000000"/>
              </a:solidFill>
              <a:latin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zervirano mjesto slike slajda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6499"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r-Latn-CS" smtClean="0"/>
          </a:p>
        </p:txBody>
      </p:sp>
      <p:sp>
        <p:nvSpPr>
          <p:cNvPr id="106500" name="Rezervirano mjesto broja slajd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D063F0-EC8D-43D0-9B4C-F1E7755954CB}" type="slidenum">
              <a:rPr lang="hr-HR" smtClean="0">
                <a:solidFill>
                  <a:srgbClr val="000000"/>
                </a:solidFill>
                <a:latin typeface="Calibri"/>
              </a:rPr>
              <a:pPr/>
              <a:t>33</a:t>
            </a:fld>
            <a:endParaRPr lang="hr-HR" smtClean="0">
              <a:solidFill>
                <a:srgbClr val="000000"/>
              </a:solidFill>
              <a:latin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zervirano mjesto slike slajda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7523"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r-Latn-CS" smtClean="0"/>
          </a:p>
        </p:txBody>
      </p:sp>
      <p:sp>
        <p:nvSpPr>
          <p:cNvPr id="107524" name="Rezervirano mjesto broja slajd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1FBDB4-7C5F-4A02-8EE9-39EB4301EE5D}" type="slidenum">
              <a:rPr lang="hr-HR" smtClean="0">
                <a:solidFill>
                  <a:srgbClr val="000000"/>
                </a:solidFill>
                <a:latin typeface="Calibri"/>
              </a:rPr>
              <a:pPr/>
              <a:t>34</a:t>
            </a:fld>
            <a:endParaRPr lang="hr-HR" smtClean="0">
              <a:solidFill>
                <a:srgbClr val="000000"/>
              </a:solidFill>
              <a:latin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zervirano mjesto slike slajda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8547"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r-Latn-CS" smtClean="0"/>
          </a:p>
        </p:txBody>
      </p:sp>
      <p:sp>
        <p:nvSpPr>
          <p:cNvPr id="108548" name="Rezervirano mjesto broja slajd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EB7EDA-4993-4EA2-B579-32099E6A98A7}" type="slidenum">
              <a:rPr lang="hr-HR" smtClean="0">
                <a:solidFill>
                  <a:srgbClr val="000000"/>
                </a:solidFill>
                <a:latin typeface="Calibri"/>
              </a:rPr>
              <a:pPr/>
              <a:t>35</a:t>
            </a:fld>
            <a:endParaRPr lang="hr-HR" smtClean="0">
              <a:solidFill>
                <a:srgbClr val="000000"/>
              </a:solidFill>
              <a:latin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zervirano mjesto slike slajda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8547"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r-Latn-CS" smtClean="0"/>
          </a:p>
        </p:txBody>
      </p:sp>
      <p:sp>
        <p:nvSpPr>
          <p:cNvPr id="108548" name="Rezervirano mjesto broja slajd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EB7EDA-4993-4EA2-B579-32099E6A98A7}" type="slidenum">
              <a:rPr lang="hr-HR" smtClean="0">
                <a:solidFill>
                  <a:srgbClr val="000000"/>
                </a:solidFill>
                <a:latin typeface="Calibri"/>
              </a:rPr>
              <a:pPr/>
              <a:t>36</a:t>
            </a:fld>
            <a:endParaRPr lang="hr-HR" smtClean="0">
              <a:solidFill>
                <a:srgbClr val="000000"/>
              </a:solidFill>
              <a:latin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zervirano mjesto slike slajda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8547"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r-Latn-CS" smtClean="0"/>
          </a:p>
        </p:txBody>
      </p:sp>
      <p:sp>
        <p:nvSpPr>
          <p:cNvPr id="108548" name="Rezervirano mjesto broja slajd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EB7EDA-4993-4EA2-B579-32099E6A98A7}" type="slidenum">
              <a:rPr lang="hr-HR" smtClean="0">
                <a:solidFill>
                  <a:srgbClr val="000000"/>
                </a:solidFill>
                <a:latin typeface="Calibri"/>
              </a:rPr>
              <a:pPr/>
              <a:t>37</a:t>
            </a:fld>
            <a:endParaRPr lang="hr-HR" smtClean="0">
              <a:solidFill>
                <a:srgbClr val="000000"/>
              </a:solidFill>
              <a:latin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zervirano mjesto slike slajda 1"/>
          <p:cNvSpPr>
            <a:spLocks noGrp="1" noRot="1" noChangeAspect="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8547" name="Rezervirano mjesto bilježaka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sr-Latn-CS" smtClean="0"/>
          </a:p>
        </p:txBody>
      </p:sp>
      <p:sp>
        <p:nvSpPr>
          <p:cNvPr id="108548" name="Rezervirano mjesto broja slajd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EB7EDA-4993-4EA2-B579-32099E6A98A7}" type="slidenum">
              <a:rPr lang="hr-HR" smtClean="0">
                <a:solidFill>
                  <a:srgbClr val="000000"/>
                </a:solidFill>
                <a:latin typeface="Calibri"/>
              </a:rPr>
              <a:pPr/>
              <a:t>38</a:t>
            </a:fld>
            <a:endParaRPr lang="hr-HR" smtClean="0">
              <a:solidFill>
                <a:srgbClr val="000000"/>
              </a:solidFill>
              <a:latin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ustomShape 1"/>
          <p:cNvSpPr/>
          <p:nvPr/>
        </p:nvSpPr>
        <p:spPr>
          <a:xfrm>
            <a:off x="685800" y="4343400"/>
            <a:ext cx="5486040" cy="4114440"/>
          </a:xfrm>
          <a:prstGeom prst="rect">
            <a:avLst/>
          </a:prstGeom>
          <a:noFill/>
          <a:ln w="9360">
            <a:noFill/>
          </a:ln>
        </p:spPr>
        <p:style>
          <a:lnRef idx="0">
            <a:srgbClr val="FFFFFF"/>
          </a:lnRef>
          <a:fillRef idx="0">
            <a:srgbClr val="FFFFFF"/>
          </a:fillRef>
          <a:effectRef idx="0">
            <a:srgbClr val="FFFFFF"/>
          </a:effectRef>
          <a:fontRef idx="minor"/>
        </p:style>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9d8708282b_0_2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9d8708282b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33"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34" name="PlaceHolder 5"/>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36"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37" name="PlaceHolder 3"/>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pic>
        <p:nvPicPr>
          <p:cNvPr id="38" name="Picture 37"/>
          <p:cNvPicPr/>
          <p:nvPr/>
        </p:nvPicPr>
        <p:blipFill>
          <a:blip r:embed="rId2"/>
          <a:stretch>
            <a:fillRect/>
          </a:stretch>
        </p:blipFill>
        <p:spPr>
          <a:xfrm>
            <a:off x="2079000" y="1604520"/>
            <a:ext cx="4984920" cy="3977280"/>
          </a:xfrm>
          <a:prstGeom prst="rect">
            <a:avLst/>
          </a:prstGeom>
          <a:ln>
            <a:noFill/>
          </a:ln>
        </p:spPr>
      </p:pic>
      <p:pic>
        <p:nvPicPr>
          <p:cNvPr id="39" name="Picture 38"/>
          <p:cNvPicPr/>
          <p:nvPr/>
        </p:nvPicPr>
        <p:blipFill>
          <a:blip r:embed="rId2"/>
          <a:stretch>
            <a:fillRect/>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4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hr-HR" sz="3200" b="0" strike="noStrike" spc="-1">
              <a:solidFill>
                <a:srgbClr val="000000"/>
              </a:solidFill>
              <a:uFill>
                <a:solidFill>
                  <a:srgbClr val="FFFFFF"/>
                </a:solidFill>
              </a:uFill>
              <a:latin typeface="Arial" panose="020B0604020202020204"/>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49"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51"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52" name="PlaceHolder 3"/>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hr-HR" sz="3200" b="0" strike="noStrike" spc="-1">
              <a:solidFill>
                <a:srgbClr val="000000"/>
              </a:solidFill>
              <a:uFill>
                <a:solidFill>
                  <a:srgbClr val="FFFFFF"/>
                </a:solidFill>
              </a:uFill>
              <a:latin typeface="Arial" panose="020B0604020202020204"/>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57" name="PlaceHolder 3"/>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58" name="PlaceHolder 4"/>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hr-HR" sz="3200" b="0" strike="noStrike" spc="-1">
              <a:solidFill>
                <a:srgbClr val="000000"/>
              </a:solidFill>
              <a:uFill>
                <a:solidFill>
                  <a:srgbClr val="FFFFFF"/>
                </a:solidFill>
              </a:uFill>
              <a:latin typeface="Arial" panose="020B0604020202020204"/>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60"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62"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64"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65"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66" name="PlaceHolder 4"/>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68" name="PlaceHolder 2"/>
          <p:cNvSpPr>
            <a:spLocks noGrp="1"/>
          </p:cNvSpPr>
          <p:nvPr>
            <p:ph type="body"/>
          </p:nvPr>
        </p:nvSpPr>
        <p:spPr>
          <a:xfrm>
            <a:off x="457200" y="160452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69" name="PlaceHolder 3"/>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71"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72"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73"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74" name="PlaceHolder 5"/>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76"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77" name="PlaceHolder 3"/>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pic>
        <p:nvPicPr>
          <p:cNvPr id="78" name="Picture 77"/>
          <p:cNvPicPr/>
          <p:nvPr/>
        </p:nvPicPr>
        <p:blipFill>
          <a:blip r:embed="rId2"/>
          <a:stretch>
            <a:fillRect/>
          </a:stretch>
        </p:blipFill>
        <p:spPr>
          <a:xfrm>
            <a:off x="2079000" y="1604520"/>
            <a:ext cx="4984920" cy="3977280"/>
          </a:xfrm>
          <a:prstGeom prst="rect">
            <a:avLst/>
          </a:prstGeom>
          <a:ln>
            <a:noFill/>
          </a:ln>
        </p:spPr>
      </p:pic>
      <p:pic>
        <p:nvPicPr>
          <p:cNvPr id="79" name="Picture 78"/>
          <p:cNvPicPr/>
          <p:nvPr/>
        </p:nvPicPr>
        <p:blipFill>
          <a:blip r:embed="rId2"/>
          <a:stretch>
            <a:fillRect/>
          </a:stretch>
        </p:blipFill>
        <p:spPr>
          <a:xfrm>
            <a:off x="2079000" y="1604520"/>
            <a:ext cx="4984920" cy="39772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0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hr-HR" sz="3200" b="0" strike="noStrike" spc="-1">
              <a:solidFill>
                <a:srgbClr val="FFFFFF"/>
              </a:solidFill>
              <a:uFill>
                <a:solidFill>
                  <a:srgbClr val="FFFFFF"/>
                </a:solidFill>
              </a:uFill>
              <a:latin typeface="Arial" panose="020B0604020202020204"/>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09"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11"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12" name="PlaceHolder 3"/>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hr-HR" sz="3200" b="0" strike="noStrike" spc="-1">
              <a:solidFill>
                <a:srgbClr val="FFFFFF"/>
              </a:solidFill>
              <a:uFill>
                <a:solidFill>
                  <a:srgbClr val="FFFFFF"/>
                </a:solidFill>
              </a:uFill>
              <a:latin typeface="Arial" panose="020B0604020202020204"/>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16"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17" name="PlaceHolder 3"/>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18" name="PlaceHolder 4"/>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20"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1"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2"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24"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5"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6" name="PlaceHolder 4"/>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28" name="PlaceHolder 2"/>
          <p:cNvSpPr>
            <a:spLocks noGrp="1"/>
          </p:cNvSpPr>
          <p:nvPr>
            <p:ph type="body"/>
          </p:nvPr>
        </p:nvSpPr>
        <p:spPr>
          <a:xfrm>
            <a:off x="457200" y="160452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9" name="PlaceHolder 3"/>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31"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32"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33"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34" name="PlaceHolder 5"/>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36" name="PlaceHolder 2"/>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37" name="PlaceHolder 3"/>
          <p:cNvSpPr>
            <a:spLocks noGrp="1"/>
          </p:cNvSpPr>
          <p:nvPr>
            <p:ph type="body"/>
          </p:nvPr>
        </p:nvSpPr>
        <p:spPr>
          <a:xfrm>
            <a:off x="457200" y="1604520"/>
            <a:ext cx="822924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pic>
        <p:nvPicPr>
          <p:cNvPr id="138" name="Picture 137"/>
          <p:cNvPicPr/>
          <p:nvPr/>
        </p:nvPicPr>
        <p:blipFill>
          <a:blip r:embed="rId2"/>
          <a:stretch>
            <a:fillRect/>
          </a:stretch>
        </p:blipFill>
        <p:spPr>
          <a:xfrm>
            <a:off x="2079000" y="1604520"/>
            <a:ext cx="4984920" cy="3977280"/>
          </a:xfrm>
          <a:prstGeom prst="rect">
            <a:avLst/>
          </a:prstGeom>
          <a:ln>
            <a:noFill/>
          </a:ln>
        </p:spPr>
      </p:pic>
      <p:pic>
        <p:nvPicPr>
          <p:cNvPr id="139" name="Picture 138"/>
          <p:cNvPicPr/>
          <p:nvPr/>
        </p:nvPicPr>
        <p:blipFill>
          <a:blip r:embed="rId2"/>
          <a:stretch>
            <a:fillRect/>
          </a:stretch>
        </p:blipFill>
        <p:spPr>
          <a:xfrm>
            <a:off x="2079000" y="1604520"/>
            <a:ext cx="4984920" cy="3977280"/>
          </a:xfrm>
          <a:prstGeom prst="rect">
            <a:avLst/>
          </a:prstGeom>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54"/>
        <p:cNvGrpSpPr/>
        <p:nvPr/>
      </p:nvGrpSpPr>
      <p:grpSpPr>
        <a:xfrm>
          <a:off x="0" y="0"/>
          <a:ext cx="0" cy="0"/>
          <a:chOff x="0" y="0"/>
          <a:chExt cx="0" cy="0"/>
        </a:xfrm>
      </p:grpSpPr>
      <p:sp>
        <p:nvSpPr>
          <p:cNvPr id="55" name="Google Shape;55;p14"/>
          <p:cNvSpPr/>
          <p:nvPr/>
        </p:nvSpPr>
        <p:spPr>
          <a:xfrm flipH="1">
            <a:off x="8246400" y="5661233"/>
            <a:ext cx="897600" cy="1196800"/>
          </a:xfrm>
          <a:prstGeom prst="rtTriangle">
            <a:avLst/>
          </a:prstGeom>
          <a:solidFill>
            <a:schemeClr val="l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6" name="Google Shape;56;p14"/>
          <p:cNvSpPr/>
          <p:nvPr/>
        </p:nvSpPr>
        <p:spPr>
          <a:xfrm flipH="1">
            <a:off x="8246400" y="5661167"/>
            <a:ext cx="897600" cy="11968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7" name="Google Shape;57;p14"/>
          <p:cNvSpPr txBox="1">
            <a:spLocks noGrp="1"/>
          </p:cNvSpPr>
          <p:nvPr>
            <p:ph type="ctrTitle"/>
          </p:nvPr>
        </p:nvSpPr>
        <p:spPr>
          <a:xfrm>
            <a:off x="390525" y="2425700"/>
            <a:ext cx="8222100" cy="1244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58" name="Google Shape;58;p14"/>
          <p:cNvSpPr txBox="1">
            <a:spLocks noGrp="1"/>
          </p:cNvSpPr>
          <p:nvPr>
            <p:ph type="subTitle" idx="1"/>
          </p:nvPr>
        </p:nvSpPr>
        <p:spPr>
          <a:xfrm>
            <a:off x="390525" y="3718840"/>
            <a:ext cx="8222100" cy="57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59" name="Google Shape;59;p14"/>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20184604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60"/>
        <p:cNvGrpSpPr/>
        <p:nvPr/>
      </p:nvGrpSpPr>
      <p:grpSpPr>
        <a:xfrm>
          <a:off x="0" y="0"/>
          <a:ext cx="0" cy="0"/>
          <a:chOff x="0" y="0"/>
          <a:chExt cx="0" cy="0"/>
        </a:xfrm>
      </p:grpSpPr>
      <p:sp>
        <p:nvSpPr>
          <p:cNvPr id="61" name="Google Shape;61;p15"/>
          <p:cNvSpPr txBox="1">
            <a:spLocks noGrp="1"/>
          </p:cNvSpPr>
          <p:nvPr>
            <p:ph type="title"/>
          </p:nvPr>
        </p:nvSpPr>
        <p:spPr>
          <a:xfrm>
            <a:off x="460950" y="2753800"/>
            <a:ext cx="8222100" cy="1350400"/>
          </a:xfrm>
          <a:prstGeom prst="rect">
            <a:avLst/>
          </a:prstGeom>
        </p:spPr>
        <p:txBody>
          <a:bodyPr spcFirstLastPara="1" wrap="square" lIns="91425" tIns="91425" rIns="91425" bIns="91425" anchor="ctr" anchorCtr="0">
            <a:no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62" name="Google Shape;62;p15"/>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2383564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63"/>
        <p:cNvGrpSpPr/>
        <p:nvPr/>
      </p:nvGrpSpPr>
      <p:grpSpPr>
        <a:xfrm>
          <a:off x="0" y="0"/>
          <a:ext cx="0" cy="0"/>
          <a:chOff x="0" y="0"/>
          <a:chExt cx="0" cy="0"/>
        </a:xfrm>
      </p:grpSpPr>
      <p:sp>
        <p:nvSpPr>
          <p:cNvPr id="64" name="Google Shape;64;p16"/>
          <p:cNvSpPr/>
          <p:nvPr/>
        </p:nvSpPr>
        <p:spPr>
          <a:xfrm rot="10800000" flipH="1">
            <a:off x="0" y="2248000"/>
            <a:ext cx="9144000" cy="46100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5" name="Google Shape;65;p16"/>
          <p:cNvSpPr/>
          <p:nvPr/>
        </p:nvSpPr>
        <p:spPr>
          <a:xfrm>
            <a:off x="0" y="2248000"/>
            <a:ext cx="9144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6" name="Google Shape;66;p16"/>
          <p:cNvSpPr txBox="1">
            <a:spLocks noGrp="1"/>
          </p:cNvSpPr>
          <p:nvPr>
            <p:ph type="title"/>
          </p:nvPr>
        </p:nvSpPr>
        <p:spPr>
          <a:xfrm>
            <a:off x="471900" y="984967"/>
            <a:ext cx="8222100" cy="1023600"/>
          </a:xfrm>
          <a:prstGeom prst="rect">
            <a:avLst/>
          </a:prstGeom>
        </p:spPr>
        <p:txBody>
          <a:bodyPr spcFirstLastPara="1" wrap="square" lIns="91425" tIns="91425" rIns="91425" bIns="91425"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67" name="Google Shape;67;p16"/>
          <p:cNvSpPr txBox="1">
            <a:spLocks noGrp="1"/>
          </p:cNvSpPr>
          <p:nvPr>
            <p:ph type="body" idx="1"/>
          </p:nvPr>
        </p:nvSpPr>
        <p:spPr>
          <a:xfrm>
            <a:off x="471900" y="2558767"/>
            <a:ext cx="8222100" cy="36136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68" name="Google Shape;68;p16"/>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3439511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69"/>
        <p:cNvGrpSpPr/>
        <p:nvPr/>
      </p:nvGrpSpPr>
      <p:grpSpPr>
        <a:xfrm>
          <a:off x="0" y="0"/>
          <a:ext cx="0" cy="0"/>
          <a:chOff x="0" y="0"/>
          <a:chExt cx="0" cy="0"/>
        </a:xfrm>
      </p:grpSpPr>
      <p:sp>
        <p:nvSpPr>
          <p:cNvPr id="70" name="Google Shape;70;p17"/>
          <p:cNvSpPr/>
          <p:nvPr/>
        </p:nvSpPr>
        <p:spPr>
          <a:xfrm rot="10800000" flipH="1">
            <a:off x="0" y="2248000"/>
            <a:ext cx="9144000" cy="46100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1" name="Google Shape;71;p17"/>
          <p:cNvSpPr/>
          <p:nvPr/>
        </p:nvSpPr>
        <p:spPr>
          <a:xfrm>
            <a:off x="0" y="2248000"/>
            <a:ext cx="9144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2" name="Google Shape;72;p17"/>
          <p:cNvSpPr txBox="1">
            <a:spLocks noGrp="1"/>
          </p:cNvSpPr>
          <p:nvPr>
            <p:ph type="title"/>
          </p:nvPr>
        </p:nvSpPr>
        <p:spPr>
          <a:xfrm>
            <a:off x="471900" y="984967"/>
            <a:ext cx="8222100" cy="1023600"/>
          </a:xfrm>
          <a:prstGeom prst="rect">
            <a:avLst/>
          </a:prstGeom>
        </p:spPr>
        <p:txBody>
          <a:bodyPr spcFirstLastPara="1" wrap="square" lIns="91425" tIns="91425" rIns="91425" bIns="91425"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73" name="Google Shape;73;p17"/>
          <p:cNvSpPr txBox="1">
            <a:spLocks noGrp="1"/>
          </p:cNvSpPr>
          <p:nvPr>
            <p:ph type="body" idx="1"/>
          </p:nvPr>
        </p:nvSpPr>
        <p:spPr>
          <a:xfrm>
            <a:off x="471900" y="2558767"/>
            <a:ext cx="3999900" cy="36136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4" name="Google Shape;74;p17"/>
          <p:cNvSpPr txBox="1">
            <a:spLocks noGrp="1"/>
          </p:cNvSpPr>
          <p:nvPr>
            <p:ph type="body" idx="2"/>
          </p:nvPr>
        </p:nvSpPr>
        <p:spPr>
          <a:xfrm>
            <a:off x="4694250" y="2558767"/>
            <a:ext cx="3999900" cy="36136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5" name="Google Shape;75;p17"/>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19701038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6"/>
        <p:cNvGrpSpPr/>
        <p:nvPr/>
      </p:nvGrpSpPr>
      <p:grpSpPr>
        <a:xfrm>
          <a:off x="0" y="0"/>
          <a:ext cx="0" cy="0"/>
          <a:chOff x="0" y="0"/>
          <a:chExt cx="0" cy="0"/>
        </a:xfrm>
      </p:grpSpPr>
      <p:sp>
        <p:nvSpPr>
          <p:cNvPr id="77" name="Google Shape;77;p18"/>
          <p:cNvSpPr/>
          <p:nvPr/>
        </p:nvSpPr>
        <p:spPr>
          <a:xfrm rot="10800000" flipH="1">
            <a:off x="0" y="875200"/>
            <a:ext cx="9144000" cy="59828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8" name="Google Shape;78;p18"/>
          <p:cNvSpPr/>
          <p:nvPr/>
        </p:nvSpPr>
        <p:spPr>
          <a:xfrm>
            <a:off x="0" y="875133"/>
            <a:ext cx="9144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79" name="Google Shape;79;p18"/>
          <p:cNvSpPr txBox="1">
            <a:spLocks noGrp="1"/>
          </p:cNvSpPr>
          <p:nvPr>
            <p:ph type="title"/>
          </p:nvPr>
        </p:nvSpPr>
        <p:spPr>
          <a:xfrm>
            <a:off x="98250" y="21800"/>
            <a:ext cx="8826600" cy="8036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
        <p:nvSpPr>
          <p:cNvPr id="80" name="Google Shape;80;p18"/>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28931513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81"/>
        <p:cNvGrpSpPr/>
        <p:nvPr/>
      </p:nvGrpSpPr>
      <p:grpSpPr>
        <a:xfrm>
          <a:off x="0" y="0"/>
          <a:ext cx="0" cy="0"/>
          <a:chOff x="0" y="0"/>
          <a:chExt cx="0" cy="0"/>
        </a:xfrm>
      </p:grpSpPr>
      <p:sp>
        <p:nvSpPr>
          <p:cNvPr id="82" name="Google Shape;82;p19"/>
          <p:cNvSpPr txBox="1"/>
          <p:nvPr/>
        </p:nvSpPr>
        <p:spPr>
          <a:xfrm rot="10800000" flipH="1">
            <a:off x="3276600" y="33"/>
            <a:ext cx="5867400" cy="68580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3" name="Google Shape;83;p19"/>
          <p:cNvSpPr/>
          <p:nvPr/>
        </p:nvSpPr>
        <p:spPr>
          <a:xfrm rot="-5400000">
            <a:off x="-98100" y="3374700"/>
            <a:ext cx="6858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4" name="Google Shape;84;p19"/>
          <p:cNvSpPr txBox="1">
            <a:spLocks noGrp="1"/>
          </p:cNvSpPr>
          <p:nvPr>
            <p:ph type="title"/>
          </p:nvPr>
        </p:nvSpPr>
        <p:spPr>
          <a:xfrm>
            <a:off x="226078" y="477067"/>
            <a:ext cx="2808000" cy="12712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5" name="Google Shape;85;p19"/>
          <p:cNvSpPr txBox="1">
            <a:spLocks noGrp="1"/>
          </p:cNvSpPr>
          <p:nvPr>
            <p:ph type="body" idx="1"/>
          </p:nvPr>
        </p:nvSpPr>
        <p:spPr>
          <a:xfrm>
            <a:off x="226075" y="1954400"/>
            <a:ext cx="2808000" cy="42180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chemeClr val="lt1"/>
              </a:buClr>
              <a:buSzPts val="1200"/>
              <a:buChar char="●"/>
              <a:defRPr sz="1200">
                <a:solidFill>
                  <a:schemeClr val="lt1"/>
                </a:solidFill>
              </a:defRPr>
            </a:lvl1pPr>
            <a:lvl2pPr marL="914400" lvl="1" indent="-304800" rtl="0">
              <a:spcBef>
                <a:spcPts val="1600"/>
              </a:spcBef>
              <a:spcAft>
                <a:spcPts val="0"/>
              </a:spcAft>
              <a:buClr>
                <a:schemeClr val="lt1"/>
              </a:buClr>
              <a:buSzPts val="1200"/>
              <a:buChar char="○"/>
              <a:defRPr sz="1200">
                <a:solidFill>
                  <a:schemeClr val="lt1"/>
                </a:solidFill>
              </a:defRPr>
            </a:lvl2pPr>
            <a:lvl3pPr marL="1371600" lvl="2" indent="-304800" rtl="0">
              <a:spcBef>
                <a:spcPts val="1600"/>
              </a:spcBef>
              <a:spcAft>
                <a:spcPts val="0"/>
              </a:spcAft>
              <a:buClr>
                <a:schemeClr val="lt1"/>
              </a:buClr>
              <a:buSzPts val="1200"/>
              <a:buChar char="■"/>
              <a:defRPr sz="1200">
                <a:solidFill>
                  <a:schemeClr val="lt1"/>
                </a:solidFill>
              </a:defRPr>
            </a:lvl3pPr>
            <a:lvl4pPr marL="1828800" lvl="3" indent="-304800" rtl="0">
              <a:spcBef>
                <a:spcPts val="1600"/>
              </a:spcBef>
              <a:spcAft>
                <a:spcPts val="0"/>
              </a:spcAft>
              <a:buClr>
                <a:schemeClr val="lt1"/>
              </a:buClr>
              <a:buSzPts val="1200"/>
              <a:buChar char="●"/>
              <a:defRPr sz="1200">
                <a:solidFill>
                  <a:schemeClr val="lt1"/>
                </a:solidFill>
              </a:defRPr>
            </a:lvl4pPr>
            <a:lvl5pPr marL="2286000" lvl="4" indent="-304800" rtl="0">
              <a:spcBef>
                <a:spcPts val="1600"/>
              </a:spcBef>
              <a:spcAft>
                <a:spcPts val="0"/>
              </a:spcAft>
              <a:buClr>
                <a:schemeClr val="lt1"/>
              </a:buClr>
              <a:buSzPts val="1200"/>
              <a:buChar char="○"/>
              <a:defRPr sz="1200">
                <a:solidFill>
                  <a:schemeClr val="lt1"/>
                </a:solidFill>
              </a:defRPr>
            </a:lvl5pPr>
            <a:lvl6pPr marL="2743200" lvl="5" indent="-304800" rtl="0">
              <a:spcBef>
                <a:spcPts val="1600"/>
              </a:spcBef>
              <a:spcAft>
                <a:spcPts val="0"/>
              </a:spcAft>
              <a:buClr>
                <a:schemeClr val="lt1"/>
              </a:buClr>
              <a:buSzPts val="1200"/>
              <a:buChar char="■"/>
              <a:defRPr sz="1200">
                <a:solidFill>
                  <a:schemeClr val="lt1"/>
                </a:solidFill>
              </a:defRPr>
            </a:lvl6pPr>
            <a:lvl7pPr marL="3200400" lvl="6" indent="-304800" rtl="0">
              <a:spcBef>
                <a:spcPts val="1600"/>
              </a:spcBef>
              <a:spcAft>
                <a:spcPts val="0"/>
              </a:spcAft>
              <a:buClr>
                <a:schemeClr val="lt1"/>
              </a:buClr>
              <a:buSzPts val="1200"/>
              <a:buChar char="●"/>
              <a:defRPr sz="1200">
                <a:solidFill>
                  <a:schemeClr val="lt1"/>
                </a:solidFill>
              </a:defRPr>
            </a:lvl7pPr>
            <a:lvl8pPr marL="3657600" lvl="7" indent="-304800" rtl="0">
              <a:spcBef>
                <a:spcPts val="1600"/>
              </a:spcBef>
              <a:spcAft>
                <a:spcPts val="0"/>
              </a:spcAft>
              <a:buClr>
                <a:schemeClr val="lt1"/>
              </a:buClr>
              <a:buSzPts val="1200"/>
              <a:buChar char="○"/>
              <a:defRPr sz="1200">
                <a:solidFill>
                  <a:schemeClr val="lt1"/>
                </a:solidFill>
              </a:defRPr>
            </a:lvl8pPr>
            <a:lvl9pPr marL="4114800" lvl="8" indent="-304800" rtl="0">
              <a:spcBef>
                <a:spcPts val="1600"/>
              </a:spcBef>
              <a:spcAft>
                <a:spcPts val="1600"/>
              </a:spcAft>
              <a:buClr>
                <a:schemeClr val="lt1"/>
              </a:buClr>
              <a:buSzPts val="1200"/>
              <a:buChar char="■"/>
              <a:defRPr sz="1200">
                <a:solidFill>
                  <a:schemeClr val="lt1"/>
                </a:solidFill>
              </a:defRPr>
            </a:lvl9pPr>
          </a:lstStyle>
          <a:p>
            <a:endParaRPr/>
          </a:p>
        </p:txBody>
      </p:sp>
      <p:sp>
        <p:nvSpPr>
          <p:cNvPr id="86" name="Google Shape;86;p19"/>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27736483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490250" y="651000"/>
            <a:ext cx="6227100" cy="54544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60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endParaRPr/>
          </a:p>
        </p:txBody>
      </p:sp>
      <p:sp>
        <p:nvSpPr>
          <p:cNvPr id="89" name="Google Shape;89;p20"/>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4559208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90"/>
        <p:cNvGrpSpPr/>
        <p:nvPr/>
      </p:nvGrpSpPr>
      <p:grpSpPr>
        <a:xfrm>
          <a:off x="0" y="0"/>
          <a:ext cx="0" cy="0"/>
          <a:chOff x="0" y="0"/>
          <a:chExt cx="0" cy="0"/>
        </a:xfrm>
      </p:grpSpPr>
      <p:sp>
        <p:nvSpPr>
          <p:cNvPr id="91" name="Google Shape;91;p21"/>
          <p:cNvSpPr/>
          <p:nvPr/>
        </p:nvSpPr>
        <p:spPr>
          <a:xfrm flipH="1">
            <a:off x="0" y="0"/>
            <a:ext cx="4572000" cy="68580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2" name="Google Shape;92;p21"/>
          <p:cNvSpPr/>
          <p:nvPr/>
        </p:nvSpPr>
        <p:spPr>
          <a:xfrm rot="5400000">
            <a:off x="1089275" y="3375100"/>
            <a:ext cx="68572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3" name="Google Shape;93;p21"/>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2"/>
              </a:buClr>
              <a:buSzPts val="4200"/>
              <a:buNone/>
              <a:defRPr sz="4200">
                <a:solidFill>
                  <a:schemeClr val="dk2"/>
                </a:solidFill>
              </a:defRPr>
            </a:lvl1pPr>
            <a:lvl2pPr lvl="1" algn="ctr" rtl="0">
              <a:spcBef>
                <a:spcPts val="0"/>
              </a:spcBef>
              <a:spcAft>
                <a:spcPts val="0"/>
              </a:spcAft>
              <a:buClr>
                <a:schemeClr val="dk2"/>
              </a:buClr>
              <a:buSzPts val="4200"/>
              <a:buNone/>
              <a:defRPr sz="4200">
                <a:solidFill>
                  <a:schemeClr val="dk2"/>
                </a:solidFill>
              </a:defRPr>
            </a:lvl2pPr>
            <a:lvl3pPr lvl="2" algn="ctr" rtl="0">
              <a:spcBef>
                <a:spcPts val="0"/>
              </a:spcBef>
              <a:spcAft>
                <a:spcPts val="0"/>
              </a:spcAft>
              <a:buClr>
                <a:schemeClr val="dk2"/>
              </a:buClr>
              <a:buSzPts val="4200"/>
              <a:buNone/>
              <a:defRPr sz="4200">
                <a:solidFill>
                  <a:schemeClr val="dk2"/>
                </a:solidFill>
              </a:defRPr>
            </a:lvl3pPr>
            <a:lvl4pPr lvl="3" algn="ctr" rtl="0">
              <a:spcBef>
                <a:spcPts val="0"/>
              </a:spcBef>
              <a:spcAft>
                <a:spcPts val="0"/>
              </a:spcAft>
              <a:buClr>
                <a:schemeClr val="dk2"/>
              </a:buClr>
              <a:buSzPts val="4200"/>
              <a:buNone/>
              <a:defRPr sz="4200">
                <a:solidFill>
                  <a:schemeClr val="dk2"/>
                </a:solidFill>
              </a:defRPr>
            </a:lvl4pPr>
            <a:lvl5pPr lvl="4" algn="ctr" rtl="0">
              <a:spcBef>
                <a:spcPts val="0"/>
              </a:spcBef>
              <a:spcAft>
                <a:spcPts val="0"/>
              </a:spcAft>
              <a:buClr>
                <a:schemeClr val="dk2"/>
              </a:buClr>
              <a:buSzPts val="4200"/>
              <a:buNone/>
              <a:defRPr sz="4200">
                <a:solidFill>
                  <a:schemeClr val="dk2"/>
                </a:solidFill>
              </a:defRPr>
            </a:lvl5pPr>
            <a:lvl6pPr lvl="5" algn="ctr" rtl="0">
              <a:spcBef>
                <a:spcPts val="0"/>
              </a:spcBef>
              <a:spcAft>
                <a:spcPts val="0"/>
              </a:spcAft>
              <a:buClr>
                <a:schemeClr val="dk2"/>
              </a:buClr>
              <a:buSzPts val="4200"/>
              <a:buNone/>
              <a:defRPr sz="4200">
                <a:solidFill>
                  <a:schemeClr val="dk2"/>
                </a:solidFill>
              </a:defRPr>
            </a:lvl6pPr>
            <a:lvl7pPr lvl="6" algn="ctr" rtl="0">
              <a:spcBef>
                <a:spcPts val="0"/>
              </a:spcBef>
              <a:spcAft>
                <a:spcPts val="0"/>
              </a:spcAft>
              <a:buClr>
                <a:schemeClr val="dk2"/>
              </a:buClr>
              <a:buSzPts val="4200"/>
              <a:buNone/>
              <a:defRPr sz="4200">
                <a:solidFill>
                  <a:schemeClr val="dk2"/>
                </a:solidFill>
              </a:defRPr>
            </a:lvl7pPr>
            <a:lvl8pPr lvl="7" algn="ctr" rtl="0">
              <a:spcBef>
                <a:spcPts val="0"/>
              </a:spcBef>
              <a:spcAft>
                <a:spcPts val="0"/>
              </a:spcAft>
              <a:buClr>
                <a:schemeClr val="dk2"/>
              </a:buClr>
              <a:buSzPts val="4200"/>
              <a:buNone/>
              <a:defRPr sz="4200">
                <a:solidFill>
                  <a:schemeClr val="dk2"/>
                </a:solidFill>
              </a:defRPr>
            </a:lvl8pPr>
            <a:lvl9pPr lvl="8" algn="ctr" rtl="0">
              <a:spcBef>
                <a:spcPts val="0"/>
              </a:spcBef>
              <a:spcAft>
                <a:spcPts val="0"/>
              </a:spcAft>
              <a:buClr>
                <a:schemeClr val="dk2"/>
              </a:buClr>
              <a:buSzPts val="4200"/>
              <a:buNone/>
              <a:defRPr sz="4200">
                <a:solidFill>
                  <a:schemeClr val="dk2"/>
                </a:solidFill>
              </a:defRPr>
            </a:lvl9pPr>
          </a:lstStyle>
          <a:p>
            <a:endParaRPr/>
          </a:p>
        </p:txBody>
      </p:sp>
      <p:sp>
        <p:nvSpPr>
          <p:cNvPr id="94" name="Google Shape;94;p21"/>
          <p:cNvSpPr txBox="1">
            <a:spLocks noGrp="1"/>
          </p:cNvSpPr>
          <p:nvPr>
            <p:ph type="subTitle" idx="1"/>
          </p:nvPr>
        </p:nvSpPr>
        <p:spPr>
          <a:xfrm>
            <a:off x="265500" y="3705956"/>
            <a:ext cx="40452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5" name="Google Shape;95;p21"/>
          <p:cNvSpPr txBox="1">
            <a:spLocks noGrp="1"/>
          </p:cNvSpPr>
          <p:nvPr>
            <p:ph type="body" idx="2"/>
          </p:nvPr>
        </p:nvSpPr>
        <p:spPr>
          <a:xfrm>
            <a:off x="4939500" y="965600"/>
            <a:ext cx="3837000" cy="49268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96" name="Google Shape;96;p21"/>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3238299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97"/>
        <p:cNvGrpSpPr/>
        <p:nvPr/>
      </p:nvGrpSpPr>
      <p:grpSpPr>
        <a:xfrm>
          <a:off x="0" y="0"/>
          <a:ext cx="0" cy="0"/>
          <a:chOff x="0" y="0"/>
          <a:chExt cx="0" cy="0"/>
        </a:xfrm>
      </p:grpSpPr>
      <p:sp>
        <p:nvSpPr>
          <p:cNvPr id="98" name="Google Shape;98;p22"/>
          <p:cNvSpPr txBox="1"/>
          <p:nvPr/>
        </p:nvSpPr>
        <p:spPr>
          <a:xfrm rot="10800000" flipH="1">
            <a:off x="0" y="0"/>
            <a:ext cx="9144000" cy="6261200"/>
          </a:xfrm>
          <a:prstGeom prst="rect">
            <a:avLst/>
          </a:prstGeom>
          <a:solidFill>
            <a:schemeClr val="accent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99" name="Google Shape;99;p22"/>
          <p:cNvSpPr/>
          <p:nvPr/>
        </p:nvSpPr>
        <p:spPr>
          <a:xfrm rot="10800000" flipH="1">
            <a:off x="0" y="6163633"/>
            <a:ext cx="9144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00" name="Google Shape;100;p22"/>
          <p:cNvSpPr txBox="1">
            <a:spLocks noGrp="1"/>
          </p:cNvSpPr>
          <p:nvPr>
            <p:ph type="body" idx="1"/>
          </p:nvPr>
        </p:nvSpPr>
        <p:spPr>
          <a:xfrm>
            <a:off x="57150" y="6262433"/>
            <a:ext cx="8382000" cy="5956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101" name="Google Shape;101;p22"/>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80865803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02"/>
        <p:cNvGrpSpPr/>
        <p:nvPr/>
      </p:nvGrpSpPr>
      <p:grpSpPr>
        <a:xfrm>
          <a:off x="0" y="0"/>
          <a:ext cx="0" cy="0"/>
          <a:chOff x="0" y="0"/>
          <a:chExt cx="0" cy="0"/>
        </a:xfrm>
      </p:grpSpPr>
      <p:sp>
        <p:nvSpPr>
          <p:cNvPr id="103" name="Google Shape;103;p23"/>
          <p:cNvSpPr txBox="1">
            <a:spLocks noGrp="1"/>
          </p:cNvSpPr>
          <p:nvPr>
            <p:ph type="title" hasCustomPrompt="1"/>
          </p:nvPr>
        </p:nvSpPr>
        <p:spPr>
          <a:xfrm>
            <a:off x="475500" y="1678033"/>
            <a:ext cx="8222100" cy="26180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2"/>
              </a:buClr>
              <a:buSzPts val="12000"/>
              <a:buNone/>
              <a:defRPr sz="12000">
                <a:solidFill>
                  <a:schemeClr val="dk2"/>
                </a:solidFill>
              </a:defRPr>
            </a:lvl1pPr>
            <a:lvl2pPr lvl="1" algn="ctr" rtl="0">
              <a:spcBef>
                <a:spcPts val="0"/>
              </a:spcBef>
              <a:spcAft>
                <a:spcPts val="0"/>
              </a:spcAft>
              <a:buClr>
                <a:schemeClr val="dk2"/>
              </a:buClr>
              <a:buSzPts val="12000"/>
              <a:buNone/>
              <a:defRPr sz="12000">
                <a:solidFill>
                  <a:schemeClr val="dk2"/>
                </a:solidFill>
              </a:defRPr>
            </a:lvl2pPr>
            <a:lvl3pPr lvl="2" algn="ctr" rtl="0">
              <a:spcBef>
                <a:spcPts val="0"/>
              </a:spcBef>
              <a:spcAft>
                <a:spcPts val="0"/>
              </a:spcAft>
              <a:buClr>
                <a:schemeClr val="dk2"/>
              </a:buClr>
              <a:buSzPts val="12000"/>
              <a:buNone/>
              <a:defRPr sz="12000">
                <a:solidFill>
                  <a:schemeClr val="dk2"/>
                </a:solidFill>
              </a:defRPr>
            </a:lvl3pPr>
            <a:lvl4pPr lvl="3" algn="ctr" rtl="0">
              <a:spcBef>
                <a:spcPts val="0"/>
              </a:spcBef>
              <a:spcAft>
                <a:spcPts val="0"/>
              </a:spcAft>
              <a:buClr>
                <a:schemeClr val="dk2"/>
              </a:buClr>
              <a:buSzPts val="12000"/>
              <a:buNone/>
              <a:defRPr sz="12000">
                <a:solidFill>
                  <a:schemeClr val="dk2"/>
                </a:solidFill>
              </a:defRPr>
            </a:lvl4pPr>
            <a:lvl5pPr lvl="4" algn="ctr" rtl="0">
              <a:spcBef>
                <a:spcPts val="0"/>
              </a:spcBef>
              <a:spcAft>
                <a:spcPts val="0"/>
              </a:spcAft>
              <a:buClr>
                <a:schemeClr val="dk2"/>
              </a:buClr>
              <a:buSzPts val="12000"/>
              <a:buNone/>
              <a:defRPr sz="12000">
                <a:solidFill>
                  <a:schemeClr val="dk2"/>
                </a:solidFill>
              </a:defRPr>
            </a:lvl5pPr>
            <a:lvl6pPr lvl="5" algn="ctr" rtl="0">
              <a:spcBef>
                <a:spcPts val="0"/>
              </a:spcBef>
              <a:spcAft>
                <a:spcPts val="0"/>
              </a:spcAft>
              <a:buClr>
                <a:schemeClr val="dk2"/>
              </a:buClr>
              <a:buSzPts val="12000"/>
              <a:buNone/>
              <a:defRPr sz="12000">
                <a:solidFill>
                  <a:schemeClr val="dk2"/>
                </a:solidFill>
              </a:defRPr>
            </a:lvl6pPr>
            <a:lvl7pPr lvl="6" algn="ctr" rtl="0">
              <a:spcBef>
                <a:spcPts val="0"/>
              </a:spcBef>
              <a:spcAft>
                <a:spcPts val="0"/>
              </a:spcAft>
              <a:buClr>
                <a:schemeClr val="dk2"/>
              </a:buClr>
              <a:buSzPts val="12000"/>
              <a:buNone/>
              <a:defRPr sz="12000">
                <a:solidFill>
                  <a:schemeClr val="dk2"/>
                </a:solidFill>
              </a:defRPr>
            </a:lvl7pPr>
            <a:lvl8pPr lvl="7" algn="ctr" rtl="0">
              <a:spcBef>
                <a:spcPts val="0"/>
              </a:spcBef>
              <a:spcAft>
                <a:spcPts val="0"/>
              </a:spcAft>
              <a:buClr>
                <a:schemeClr val="dk2"/>
              </a:buClr>
              <a:buSzPts val="12000"/>
              <a:buNone/>
              <a:defRPr sz="12000">
                <a:solidFill>
                  <a:schemeClr val="dk2"/>
                </a:solidFill>
              </a:defRPr>
            </a:lvl8pPr>
            <a:lvl9pPr lvl="8" algn="ctr" rtl="0">
              <a:spcBef>
                <a:spcPts val="0"/>
              </a:spcBef>
              <a:spcAft>
                <a:spcPts val="0"/>
              </a:spcAft>
              <a:buClr>
                <a:schemeClr val="dk2"/>
              </a:buClr>
              <a:buSzPts val="12000"/>
              <a:buNone/>
              <a:defRPr sz="12000">
                <a:solidFill>
                  <a:schemeClr val="dk2"/>
                </a:solidFill>
              </a:defRPr>
            </a:lvl9pPr>
          </a:lstStyle>
          <a:p>
            <a:r>
              <a:t>xx%</a:t>
            </a:r>
          </a:p>
        </p:txBody>
      </p:sp>
      <p:sp>
        <p:nvSpPr>
          <p:cNvPr id="104" name="Google Shape;104;p23"/>
          <p:cNvSpPr txBox="1">
            <a:spLocks noGrp="1"/>
          </p:cNvSpPr>
          <p:nvPr>
            <p:ph type="body" idx="1"/>
          </p:nvPr>
        </p:nvSpPr>
        <p:spPr>
          <a:xfrm>
            <a:off x="475500" y="4406167"/>
            <a:ext cx="8222100" cy="17344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05" name="Google Shape;105;p23"/>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13251265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6"/>
        <p:cNvGrpSpPr/>
        <p:nvPr/>
      </p:nvGrpSpPr>
      <p:grpSpPr>
        <a:xfrm>
          <a:off x="0" y="0"/>
          <a:ext cx="0" cy="0"/>
          <a:chOff x="0" y="0"/>
          <a:chExt cx="0" cy="0"/>
        </a:xfrm>
      </p:grpSpPr>
      <p:sp>
        <p:nvSpPr>
          <p:cNvPr id="107" name="Google Shape;107;p24"/>
          <p:cNvSpPr txBox="1">
            <a:spLocks noGrp="1"/>
          </p:cNvSpPr>
          <p:nvPr>
            <p:ph type="sldNum" idx="12"/>
          </p:nvPr>
        </p:nvSpPr>
        <p:spPr>
          <a:xfrm>
            <a:off x="8523541" y="6260831"/>
            <a:ext cx="5487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737373"/>
                </a:solidFill>
              </a:rPr>
              <a:pPr/>
              <a:t>‹#›</a:t>
            </a:fld>
            <a:endParaRPr>
              <a:solidFill>
                <a:srgbClr val="737373"/>
              </a:solidFill>
            </a:endParaRPr>
          </a:p>
        </p:txBody>
      </p:sp>
    </p:spTree>
    <p:extLst>
      <p:ext uri="{BB962C8B-B14F-4D97-AF65-F5344CB8AC3E}">
        <p14:creationId xmlns:p14="http://schemas.microsoft.com/office/powerpoint/2010/main" val="42020023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lvl1pPr>
              <a:defRPr/>
            </a:lvl1pPr>
          </a:lstStyle>
          <a:p>
            <a:pPr>
              <a:defRPr/>
            </a:pPr>
            <a:fld id="{D8FCDD6A-0D26-4793-ABFB-E446E1789A8A}"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3425708698"/>
      </p:ext>
    </p:extLst>
  </p:cSld>
  <p:clrMapOvr>
    <a:masterClrMapping/>
  </p:clrMapOvr>
  <p:transition>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lvl1pPr>
              <a:defRPr/>
            </a:lvl1pPr>
          </a:lstStyle>
          <a:p>
            <a:pPr>
              <a:defRPr/>
            </a:pPr>
            <a:fld id="{8D78B899-B3C4-4C74-B35C-89DDD01179F9}"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708216581"/>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lvl1pPr>
              <a:defRPr/>
            </a:lvl1pPr>
          </a:lstStyle>
          <a:p>
            <a:pPr>
              <a:defRPr/>
            </a:pPr>
            <a:fld id="{EA49B8BA-9D73-4130-A39F-8AFC1B0E60F6}"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137523153"/>
      </p:ext>
    </p:extLst>
  </p:cSld>
  <p:clrMapOvr>
    <a:masterClrMapping/>
  </p:clrMapOvr>
  <p:transition>
    <p:rand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6"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7" name="Rezervirano mjesto broja slajda 5"/>
          <p:cNvSpPr>
            <a:spLocks noGrp="1"/>
          </p:cNvSpPr>
          <p:nvPr>
            <p:ph type="sldNum" sz="quarter" idx="12"/>
          </p:nvPr>
        </p:nvSpPr>
        <p:spPr/>
        <p:txBody>
          <a:bodyPr/>
          <a:lstStyle>
            <a:lvl1pPr>
              <a:defRPr/>
            </a:lvl1pPr>
          </a:lstStyle>
          <a:p>
            <a:pPr>
              <a:defRPr/>
            </a:pPr>
            <a:fld id="{17B0CE20-554F-41EC-822E-0888CFC974C8}"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3638426104"/>
      </p:ext>
    </p:extLst>
  </p:cSld>
  <p:clrMapOvr>
    <a:masterClrMapping/>
  </p:clrMapOvr>
  <p:transition>
    <p:rand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8"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9" name="Rezervirano mjesto broja slajda 5"/>
          <p:cNvSpPr>
            <a:spLocks noGrp="1"/>
          </p:cNvSpPr>
          <p:nvPr>
            <p:ph type="sldNum" sz="quarter" idx="12"/>
          </p:nvPr>
        </p:nvSpPr>
        <p:spPr/>
        <p:txBody>
          <a:bodyPr/>
          <a:lstStyle>
            <a:lvl1pPr>
              <a:defRPr/>
            </a:lvl1pPr>
          </a:lstStyle>
          <a:p>
            <a:pPr>
              <a:defRPr/>
            </a:pPr>
            <a:fld id="{9CF06290-D1FC-4434-9F2D-CF17507C7E20}"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2645280937"/>
      </p:ext>
    </p:extLst>
  </p:cSld>
  <p:clrMapOvr>
    <a:masterClrMapping/>
  </p:clrMapOvr>
  <p:transition>
    <p:rand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4"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5" name="Rezervirano mjesto broja slajda 5"/>
          <p:cNvSpPr>
            <a:spLocks noGrp="1"/>
          </p:cNvSpPr>
          <p:nvPr>
            <p:ph type="sldNum" sz="quarter" idx="12"/>
          </p:nvPr>
        </p:nvSpPr>
        <p:spPr/>
        <p:txBody>
          <a:bodyPr/>
          <a:lstStyle>
            <a:lvl1pPr>
              <a:defRPr/>
            </a:lvl1pPr>
          </a:lstStyle>
          <a:p>
            <a:pPr>
              <a:defRPr/>
            </a:pPr>
            <a:fld id="{7225BBBB-206A-42E0-B066-846CED47729E}"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2572335259"/>
      </p:ext>
    </p:extLst>
  </p:cSld>
  <p:clrMapOvr>
    <a:masterClrMapping/>
  </p:clrMapOvr>
  <p:transition>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3"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4" name="Rezervirano mjesto broja slajda 5"/>
          <p:cNvSpPr>
            <a:spLocks noGrp="1"/>
          </p:cNvSpPr>
          <p:nvPr>
            <p:ph type="sldNum" sz="quarter" idx="12"/>
          </p:nvPr>
        </p:nvSpPr>
        <p:spPr/>
        <p:txBody>
          <a:bodyPr/>
          <a:lstStyle>
            <a:lvl1pPr>
              <a:defRPr/>
            </a:lvl1pPr>
          </a:lstStyle>
          <a:p>
            <a:pPr>
              <a:defRPr/>
            </a:pPr>
            <a:fld id="{BB09302A-71BF-4FF2-B976-26DD38AE0CBB}"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3993561579"/>
      </p:ext>
    </p:extLst>
  </p:cSld>
  <p:clrMapOvr>
    <a:masterClrMapping/>
  </p:clrMapOvr>
  <p:transition>
    <p:rand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6"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7" name="Rezervirano mjesto broja slajda 5"/>
          <p:cNvSpPr>
            <a:spLocks noGrp="1"/>
          </p:cNvSpPr>
          <p:nvPr>
            <p:ph type="sldNum" sz="quarter" idx="12"/>
          </p:nvPr>
        </p:nvSpPr>
        <p:spPr/>
        <p:txBody>
          <a:bodyPr/>
          <a:lstStyle>
            <a:lvl1pPr>
              <a:defRPr/>
            </a:lvl1pPr>
          </a:lstStyle>
          <a:p>
            <a:pPr>
              <a:defRPr/>
            </a:pPr>
            <a:fld id="{E1A5755C-325E-4CB9-8F89-467C43CF52CE}"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199714777"/>
      </p:ext>
    </p:extLst>
  </p:cSld>
  <p:clrMapOvr>
    <a:masterClrMapping/>
  </p:clrMapOvr>
  <p:transition>
    <p:rand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6"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7" name="Rezervirano mjesto broja slajda 5"/>
          <p:cNvSpPr>
            <a:spLocks noGrp="1"/>
          </p:cNvSpPr>
          <p:nvPr>
            <p:ph type="sldNum" sz="quarter" idx="12"/>
          </p:nvPr>
        </p:nvSpPr>
        <p:spPr/>
        <p:txBody>
          <a:bodyPr/>
          <a:lstStyle>
            <a:lvl1pPr>
              <a:defRPr/>
            </a:lvl1pPr>
          </a:lstStyle>
          <a:p>
            <a:pPr>
              <a:defRPr/>
            </a:pPr>
            <a:fld id="{54DBA3CD-B54D-4E9E-A8CC-35B54C09CBA9}"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4003028088"/>
      </p:ext>
    </p:extLst>
  </p:cSld>
  <p:clrMapOvr>
    <a:masterClrMapping/>
  </p:clrMapOvr>
  <p:transition>
    <p:rand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lvl1pPr>
              <a:defRPr/>
            </a:lvl1pPr>
          </a:lstStyle>
          <a:p>
            <a:pPr>
              <a:defRPr/>
            </a:pPr>
            <a:fld id="{19FB6A1D-5333-430B-885C-95FE0FA65F90}"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824709523"/>
      </p:ext>
    </p:extLst>
  </p:cSld>
  <p:clrMapOvr>
    <a:masterClrMapping/>
  </p:clrMapOvr>
  <p:transition>
    <p:rand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pPr>
              <a:defRPr/>
            </a:pPr>
            <a:endParaRPr lang="hr-HR">
              <a:solidFill>
                <a:prstClr val="black">
                  <a:tint val="75000"/>
                </a:prstClr>
              </a:solidFill>
            </a:endParaRPr>
          </a:p>
        </p:txBody>
      </p:sp>
      <p:sp>
        <p:nvSpPr>
          <p:cNvPr id="5" name="Rezervirano mjesto podnožja 4"/>
          <p:cNvSpPr>
            <a:spLocks noGrp="1"/>
          </p:cNvSpPr>
          <p:nvPr>
            <p:ph type="ftr" sz="quarter" idx="11"/>
          </p:nvPr>
        </p:nvSpPr>
        <p:spPr/>
        <p:txBody>
          <a:bodyPr/>
          <a:lstStyle>
            <a:lvl1pPr>
              <a:defRPr/>
            </a:lvl1pPr>
          </a:lstStyle>
          <a:p>
            <a:pPr>
              <a:defRPr/>
            </a:pPr>
            <a:endParaRPr lang="hr-HR">
              <a:solidFill>
                <a:prstClr val="black">
                  <a:tint val="75000"/>
                </a:prstClr>
              </a:solidFill>
            </a:endParaRPr>
          </a:p>
        </p:txBody>
      </p:sp>
      <p:sp>
        <p:nvSpPr>
          <p:cNvPr id="6" name="Rezervirano mjesto broja slajda 5"/>
          <p:cNvSpPr>
            <a:spLocks noGrp="1"/>
          </p:cNvSpPr>
          <p:nvPr>
            <p:ph type="sldNum" sz="quarter" idx="12"/>
          </p:nvPr>
        </p:nvSpPr>
        <p:spPr/>
        <p:txBody>
          <a:bodyPr/>
          <a:lstStyle>
            <a:lvl1pPr>
              <a:defRPr/>
            </a:lvl1pPr>
          </a:lstStyle>
          <a:p>
            <a:pPr>
              <a:defRPr/>
            </a:pPr>
            <a:fld id="{3026ABB5-01BB-4203-84F9-CE475D15ABBB}" type="slidenum">
              <a:rPr lang="hr-HR">
                <a:solidFill>
                  <a:prstClr val="black">
                    <a:tint val="75000"/>
                  </a:prstClr>
                </a:solidFill>
              </a:rPr>
              <a:pPr>
                <a:defRPr/>
              </a:pPr>
              <a:t>‹#›</a:t>
            </a:fld>
            <a:endParaRPr lang="hr-HR">
              <a:solidFill>
                <a:prstClr val="black">
                  <a:tint val="75000"/>
                </a:prstClr>
              </a:solidFill>
            </a:endParaRPr>
          </a:p>
        </p:txBody>
      </p:sp>
    </p:spTree>
    <p:extLst>
      <p:ext uri="{BB962C8B-B14F-4D97-AF65-F5344CB8AC3E}">
        <p14:creationId xmlns:p14="http://schemas.microsoft.com/office/powerpoint/2010/main" val="860398364"/>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hr-HR" sz="3200" b="0" strike="noStrike" spc="-1">
              <a:solidFill>
                <a:srgbClr val="000000"/>
              </a:solidFill>
              <a:uFill>
                <a:solidFill>
                  <a:srgbClr val="FFFFFF"/>
                </a:solidFill>
              </a:uFill>
              <a:latin typeface="Arial" panose="020B0604020202020204"/>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7" name="PlaceHolder 3"/>
          <p:cNvSpPr>
            <a:spLocks noGrp="1"/>
          </p:cNvSpPr>
          <p:nvPr>
            <p:ph type="body"/>
          </p:nvPr>
        </p:nvSpPr>
        <p:spPr>
          <a:xfrm>
            <a:off x="45720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18" name="PlaceHolder 4"/>
          <p:cNvSpPr>
            <a:spLocks noGrp="1"/>
          </p:cNvSpPr>
          <p:nvPr>
            <p:ph type="body"/>
          </p:nvPr>
        </p:nvSpPr>
        <p:spPr>
          <a:xfrm>
            <a:off x="467424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endParaRPr lang="en-GB" sz="1800" b="0" strike="noStrike" spc="-1">
              <a:solidFill>
                <a:srgbClr val="FFFFFF"/>
              </a:solidFill>
              <a:uFill>
                <a:solidFill>
                  <a:srgbClr val="FFFFFF"/>
                </a:solidFill>
              </a:uFill>
              <a:latin typeface="Arial" panose="020B0604020202020204"/>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lstStyle/>
          <a:p>
            <a:endParaRPr lang="en-GB" sz="3200" b="0" strike="noStrike" spc="-1">
              <a:solidFill>
                <a:srgbClr val="FFFFFF"/>
              </a:solidFill>
              <a:uFill>
                <a:solidFill>
                  <a:srgbClr val="FFFFFF"/>
                </a:solidFill>
              </a:uFill>
              <a:latin typeface="Tahoma" panose="020B0604030504040204"/>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image" Target="../media/image4.jpe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a:blip r:embed="rId14"/>
          <a:stretch>
            <a:fillRect/>
          </a:stretch>
        </a:blipFill>
        <a:effectLst/>
      </p:bgPr>
    </p:bg>
    <p:spTree>
      <p:nvGrpSpPr>
        <p:cNvPr id="1" name=""/>
        <p:cNvGrpSpPr/>
        <p:nvPr/>
      </p:nvGrpSpPr>
      <p:grpSpPr>
        <a:xfrm>
          <a:off x="0" y="0"/>
          <a:ext cx="0" cy="0"/>
          <a:chOff x="0" y="0"/>
          <a:chExt cx="0" cy="0"/>
        </a:xfrm>
      </p:grpSpPr>
      <p:sp>
        <p:nvSpPr>
          <p:cNvPr id="7" name="CustomShape 1"/>
          <p:cNvSpPr/>
          <p:nvPr/>
        </p:nvSpPr>
        <p:spPr>
          <a:xfrm>
            <a:off x="285840" y="2803680"/>
            <a:ext cx="1080" cy="3034800"/>
          </a:xfrm>
          <a:custGeom>
            <a:avLst/>
            <a:gdLst/>
            <a:ahLst/>
            <a:cxnLst/>
            <a:rect l="l" t="t" r="r" b="b"/>
            <a:pathLst>
              <a:path w="1" h="1912">
                <a:moveTo>
                  <a:pt x="0" y="0"/>
                </a:moveTo>
                <a:lnTo>
                  <a:pt x="0" y="6"/>
                </a:lnTo>
                <a:lnTo>
                  <a:pt x="0" y="6"/>
                </a:lnTo>
                <a:lnTo>
                  <a:pt x="0" y="60"/>
                </a:lnTo>
                <a:lnTo>
                  <a:pt x="0" y="1912"/>
                </a:lnTo>
                <a:lnTo>
                  <a:pt x="0" y="1912"/>
                </a:lnTo>
                <a:lnTo>
                  <a:pt x="0" y="0"/>
                </a:lnTo>
                <a:lnTo>
                  <a:pt x="0" y="0"/>
                </a:lnTo>
                <a:close/>
              </a:path>
            </a:pathLst>
          </a:custGeom>
          <a:solidFill>
            <a:srgbClr val="6BBA27"/>
          </a:solidFill>
          <a:ln w="9360">
            <a:noFill/>
          </a:ln>
        </p:spPr>
        <p:style>
          <a:lnRef idx="0">
            <a:srgbClr val="FFFFFF"/>
          </a:lnRef>
          <a:fillRef idx="0">
            <a:srgbClr val="FFFFFF"/>
          </a:fillRef>
          <a:effectRef idx="0">
            <a:srgbClr val="FFFFFF"/>
          </a:effectRef>
          <a:fontRef idx="minor"/>
        </p:style>
      </p:sp>
      <p:sp>
        <p:nvSpPr>
          <p:cNvPr id="2" name="CustomShape 2"/>
          <p:cNvSpPr/>
          <p:nvPr/>
        </p:nvSpPr>
        <p:spPr>
          <a:xfrm>
            <a:off x="3124080" y="6245280"/>
            <a:ext cx="2895120" cy="475920"/>
          </a:xfrm>
          <a:prstGeom prst="rect">
            <a:avLst/>
          </a:prstGeom>
          <a:noFill/>
          <a:ln w="9360">
            <a:noFill/>
          </a:ln>
        </p:spPr>
        <p:style>
          <a:lnRef idx="0">
            <a:srgbClr val="FFFFFF"/>
          </a:lnRef>
          <a:fillRef idx="0">
            <a:srgbClr val="FFFFFF"/>
          </a:fillRef>
          <a:effectRef idx="0">
            <a:srgbClr val="FFFFFF"/>
          </a:effectRef>
          <a:fontRef idx="minor"/>
        </p:style>
      </p:sp>
      <p:sp>
        <p:nvSpPr>
          <p:cNvPr id="3" name="CustomShape 3"/>
          <p:cNvSpPr/>
          <p:nvPr/>
        </p:nvSpPr>
        <p:spPr>
          <a:xfrm>
            <a:off x="457200" y="6245280"/>
            <a:ext cx="2133360" cy="475920"/>
          </a:xfrm>
          <a:prstGeom prst="rect">
            <a:avLst/>
          </a:prstGeom>
          <a:noFill/>
          <a:ln w="9360">
            <a:noFill/>
          </a:ln>
        </p:spPr>
        <p:style>
          <a:lnRef idx="0">
            <a:srgbClr val="FFFFFF"/>
          </a:lnRef>
          <a:fillRef idx="0">
            <a:srgbClr val="FFFFFF"/>
          </a:fillRef>
          <a:effectRef idx="0">
            <a:srgbClr val="FFFFFF"/>
          </a:effectRef>
          <a:fontRef idx="minor"/>
        </p:style>
      </p:sp>
      <p:sp>
        <p:nvSpPr>
          <p:cNvPr id="4" name="PlaceHolder 4"/>
          <p:cNvSpPr>
            <a:spLocks noGrp="1"/>
          </p:cNvSpPr>
          <p:nvPr>
            <p:ph type="sldNum"/>
          </p:nvPr>
        </p:nvSpPr>
        <p:spPr>
          <a:xfrm>
            <a:off x="6553080" y="6245280"/>
            <a:ext cx="2130120" cy="472680"/>
          </a:xfrm>
          <a:prstGeom prst="rect">
            <a:avLst/>
          </a:prstGeom>
        </p:spPr>
        <p:txBody>
          <a:bodyPr anchor="b"/>
          <a:lstStyle/>
          <a:p>
            <a:endParaRPr lang="hr-HR" sz="2400" b="0" strike="noStrike" spc="-1">
              <a:solidFill>
                <a:srgbClr val="000000"/>
              </a:solidFill>
              <a:uFill>
                <a:solidFill>
                  <a:srgbClr val="FFFFFF"/>
                </a:solidFill>
              </a:uFill>
              <a:latin typeface="Times New Roman" panose="02020603050405020304"/>
            </a:endParaRPr>
          </a:p>
        </p:txBody>
      </p:sp>
      <p:sp>
        <p:nvSpPr>
          <p:cNvPr id="5" name="PlaceHolder 5"/>
          <p:cNvSpPr>
            <a:spLocks noGrp="1"/>
          </p:cNvSpPr>
          <p:nvPr>
            <p:ph type="title"/>
          </p:nvPr>
        </p:nvSpPr>
        <p:spPr>
          <a:xfrm>
            <a:off x="457200" y="273600"/>
            <a:ext cx="8229240" cy="1144800"/>
          </a:xfrm>
          <a:prstGeom prst="rect">
            <a:avLst/>
          </a:prstGeom>
        </p:spPr>
        <p:txBody>
          <a:bodyPr lIns="0" tIns="0" rIns="0" bIns="0" anchor="ctr"/>
          <a:lstStyle/>
          <a:p>
            <a:r>
              <a:rPr lang="en-GB" sz="1800" b="0" strike="noStrike" spc="-1">
                <a:solidFill>
                  <a:srgbClr val="FFFFFF"/>
                </a:solidFill>
                <a:uFill>
                  <a:solidFill>
                    <a:srgbClr val="FFFFFF"/>
                  </a:solidFill>
                </a:uFill>
                <a:latin typeface="Arial" panose="020B0604020202020204"/>
              </a:rPr>
              <a:t>Kliknite za uređivanje oblika naslova teksta</a:t>
            </a:r>
          </a:p>
        </p:txBody>
      </p:sp>
      <p:sp>
        <p:nvSpPr>
          <p:cNvPr id="6" name="PlaceHolder 6"/>
          <p:cNvSpPr>
            <a:spLocks noGrp="1"/>
          </p:cNvSpPr>
          <p:nvPr>
            <p:ph type="body"/>
          </p:nvPr>
        </p:nvSpPr>
        <p:spPr>
          <a:xfrm>
            <a:off x="457200" y="1604520"/>
            <a:ext cx="8229240" cy="3977280"/>
          </a:xfrm>
          <a:prstGeom prst="rect">
            <a:avLst/>
          </a:prstGeom>
        </p:spPr>
        <p:txBody>
          <a:bodyPr lIns="0" tIns="0" rIns="0" bIns="0"/>
          <a:lstStyle/>
          <a:p>
            <a:pPr marL="431800" indent="-323850">
              <a:buClr>
                <a:srgbClr val="000000"/>
              </a:buClr>
              <a:buSzPct val="45000"/>
              <a:buFont typeface="Wingdings" panose="05000000000000000000" pitchFamily="2" charset="2"/>
              <a:buChar char=""/>
            </a:pPr>
            <a:r>
              <a:rPr lang="en-GB" sz="3200" b="0" strike="noStrike" spc="-1">
                <a:solidFill>
                  <a:srgbClr val="FFFFFF"/>
                </a:solidFill>
                <a:uFill>
                  <a:solidFill>
                    <a:srgbClr val="FFFFFF"/>
                  </a:solidFill>
                </a:uFill>
                <a:latin typeface="Tahoma" panose="020B0604030504040204"/>
              </a:rPr>
              <a:t>Kliknite za uređivanje oblika teksta</a:t>
            </a:r>
          </a:p>
          <a:p>
            <a:pPr marL="864235" lvl="1" indent="-323850">
              <a:buClr>
                <a:srgbClr val="000000"/>
              </a:buClr>
              <a:buSzPct val="75000"/>
              <a:buFont typeface="Symbol" panose="05050102010706020507" charset="2"/>
              <a:buChar char=""/>
            </a:pPr>
            <a:r>
              <a:rPr lang="en-GB" sz="2400" b="0" strike="noStrike" spc="-1">
                <a:solidFill>
                  <a:srgbClr val="FFFFFF"/>
                </a:solidFill>
                <a:uFill>
                  <a:solidFill>
                    <a:srgbClr val="FFFFFF"/>
                  </a:solidFill>
                </a:uFill>
                <a:latin typeface="Tahoma" panose="020B0604030504040204"/>
              </a:rPr>
              <a:t>Druga razina konture</a:t>
            </a:r>
          </a:p>
          <a:p>
            <a:pPr marL="1296035" lvl="2" indent="-288290">
              <a:buClr>
                <a:srgbClr val="000000"/>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Treća razina konture</a:t>
            </a:r>
          </a:p>
          <a:p>
            <a:pPr marL="1727835" lvl="3" indent="-215900">
              <a:buClr>
                <a:srgbClr val="000000"/>
              </a:buClr>
              <a:buSzPct val="75000"/>
              <a:buFont typeface="Symbol" panose="05050102010706020507" charset="2"/>
              <a:buChar char=""/>
            </a:pPr>
            <a:r>
              <a:rPr lang="en-GB" sz="2000" b="0" strike="noStrike" spc="-1">
                <a:solidFill>
                  <a:srgbClr val="FFFFFF"/>
                </a:solidFill>
                <a:uFill>
                  <a:solidFill>
                    <a:srgbClr val="FFFFFF"/>
                  </a:solidFill>
                </a:uFill>
                <a:latin typeface="Tahoma" panose="020B0604030504040204"/>
              </a:rPr>
              <a:t>Četvrta razina kontura</a:t>
            </a:r>
          </a:p>
          <a:p>
            <a:pPr marL="2160270" lvl="4" indent="-215900">
              <a:buClr>
                <a:srgbClr val="000000"/>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Peta razina kontura</a:t>
            </a:r>
          </a:p>
          <a:p>
            <a:pPr marL="2592070" lvl="5" indent="-215900">
              <a:buClr>
                <a:srgbClr val="000000"/>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Šesta razina kontura</a:t>
            </a:r>
          </a:p>
          <a:p>
            <a:pPr marL="3023870" lvl="6" indent="-215900">
              <a:buClr>
                <a:srgbClr val="000000"/>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Sedma razina konture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0" name="Picture 9"/>
          <p:cNvPicPr/>
          <p:nvPr/>
        </p:nvPicPr>
        <p:blipFill>
          <a:blip r:embed="rId14"/>
          <a:stretch>
            <a:fillRect/>
          </a:stretch>
        </p:blipFill>
        <p:spPr>
          <a:xfrm>
            <a:off x="0" y="0"/>
            <a:ext cx="9156240" cy="6857640"/>
          </a:xfrm>
          <a:prstGeom prst="rect">
            <a:avLst/>
          </a:prstGeom>
          <a:ln w="9360">
            <a:noFill/>
          </a:ln>
        </p:spPr>
      </p:pic>
      <p:sp>
        <p:nvSpPr>
          <p:cNvPr id="41" name="PlaceHolder 1"/>
          <p:cNvSpPr>
            <a:spLocks noGrp="1"/>
          </p:cNvSpPr>
          <p:nvPr>
            <p:ph type="title"/>
          </p:nvPr>
        </p:nvSpPr>
        <p:spPr>
          <a:xfrm>
            <a:off x="457200" y="190440"/>
            <a:ext cx="8229240" cy="582120"/>
          </a:xfrm>
          <a:prstGeom prst="rect">
            <a:avLst/>
          </a:prstGeom>
        </p:spPr>
        <p:txBody>
          <a:bodyPr lIns="90000" tIns="45000" rIns="90000" bIns="45000" anchor="ctr"/>
          <a:lstStyle/>
          <a:p>
            <a:pPr>
              <a:lnSpc>
                <a:spcPct val="100000"/>
              </a:lnSpc>
            </a:pPr>
            <a:r>
              <a:rPr lang="en-GB" sz="3600" b="0" strike="noStrike" spc="-1">
                <a:solidFill>
                  <a:srgbClr val="000000"/>
                </a:solidFill>
                <a:uFill>
                  <a:solidFill>
                    <a:srgbClr val="FFFFFF"/>
                  </a:solidFill>
                </a:uFill>
                <a:latin typeface="Arial" panose="020B0604020202020204"/>
                <a:ea typeface="SimSun" panose="02010600030101010101" pitchFamily="2" charset="-122"/>
              </a:rPr>
              <a:t>Click to edit Master title style</a:t>
            </a:r>
            <a:endParaRPr lang="en-GB" sz="1800" b="0" strike="noStrike" spc="-1">
              <a:solidFill>
                <a:srgbClr val="FFFFFF"/>
              </a:solidFill>
              <a:uFill>
                <a:solidFill>
                  <a:srgbClr val="FFFFFF"/>
                </a:solidFill>
              </a:uFill>
              <a:latin typeface="Arial" panose="020B0604020202020204"/>
            </a:endParaRPr>
          </a:p>
        </p:txBody>
      </p:sp>
      <p:sp>
        <p:nvSpPr>
          <p:cNvPr id="42" name="PlaceHolder 2"/>
          <p:cNvSpPr>
            <a:spLocks noGrp="1"/>
          </p:cNvSpPr>
          <p:nvPr>
            <p:ph type="body"/>
          </p:nvPr>
        </p:nvSpPr>
        <p:spPr>
          <a:xfrm>
            <a:off x="457200" y="1174680"/>
            <a:ext cx="8229240" cy="4952520"/>
          </a:xfrm>
          <a:prstGeom prst="rect">
            <a:avLst/>
          </a:prstGeom>
        </p:spPr>
        <p:txBody>
          <a:bodyPr lIns="90000" tIns="45000" rIns="90000" bIns="45000"/>
          <a:lstStyle/>
          <a:p>
            <a:pPr marL="431800" indent="-323850">
              <a:buClr>
                <a:srgbClr val="000000"/>
              </a:buClr>
              <a:buSzPct val="45000"/>
              <a:buFont typeface="Wingdings" panose="05000000000000000000" pitchFamily="2"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Kliknite za uređivanje oblika teksta</a:t>
            </a:r>
            <a:endParaRPr lang="en-GB" sz="3200" b="0" strike="noStrike" spc="-1">
              <a:solidFill>
                <a:srgbClr val="000000"/>
              </a:solidFill>
              <a:uFill>
                <a:solidFill>
                  <a:srgbClr val="FFFFFF"/>
                </a:solidFill>
              </a:uFill>
              <a:latin typeface="Arial" panose="020B0604020202020204"/>
            </a:endParaRPr>
          </a:p>
          <a:p>
            <a:pPr marL="864235" lvl="1" indent="-323850">
              <a:buClr>
                <a:srgbClr val="000000"/>
              </a:buClr>
              <a:buSzPct val="75000"/>
              <a:buFont typeface="Symbol" panose="05050102010706020507"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Druga razina konture</a:t>
            </a:r>
            <a:endParaRPr lang="en-GB" sz="3200" b="0" strike="noStrike" spc="-1">
              <a:solidFill>
                <a:srgbClr val="000000"/>
              </a:solidFill>
              <a:uFill>
                <a:solidFill>
                  <a:srgbClr val="FFFFFF"/>
                </a:solidFill>
              </a:uFill>
              <a:latin typeface="Arial" panose="020B0604020202020204"/>
            </a:endParaRPr>
          </a:p>
          <a:p>
            <a:pPr marL="1296035" lvl="2" indent="-288290">
              <a:buClr>
                <a:srgbClr val="000000"/>
              </a:buClr>
              <a:buSzPct val="45000"/>
              <a:buFont typeface="Wingdings" panose="05000000000000000000" pitchFamily="2"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Treća razina konture</a:t>
            </a:r>
            <a:endParaRPr lang="en-GB" sz="3200" b="0" strike="noStrike" spc="-1">
              <a:solidFill>
                <a:srgbClr val="000000"/>
              </a:solidFill>
              <a:uFill>
                <a:solidFill>
                  <a:srgbClr val="FFFFFF"/>
                </a:solidFill>
              </a:uFill>
              <a:latin typeface="Arial" panose="020B0604020202020204"/>
            </a:endParaRPr>
          </a:p>
          <a:p>
            <a:pPr marL="1727835" lvl="3" indent="-215900">
              <a:buClr>
                <a:srgbClr val="000000"/>
              </a:buClr>
              <a:buSzPct val="75000"/>
              <a:buFont typeface="Symbol" panose="05050102010706020507"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Četvrta razina kontura</a:t>
            </a:r>
            <a:endParaRPr lang="en-GB" sz="3200" b="0" strike="noStrike" spc="-1">
              <a:solidFill>
                <a:srgbClr val="000000"/>
              </a:solidFill>
              <a:uFill>
                <a:solidFill>
                  <a:srgbClr val="FFFFFF"/>
                </a:solidFill>
              </a:uFill>
              <a:latin typeface="Arial" panose="020B0604020202020204"/>
            </a:endParaRPr>
          </a:p>
          <a:p>
            <a:pPr marL="2160270" lvl="4" indent="-215900">
              <a:buClr>
                <a:srgbClr val="000000"/>
              </a:buClr>
              <a:buSzPct val="45000"/>
              <a:buFont typeface="Wingdings" panose="05000000000000000000" pitchFamily="2"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Peta razina kontura</a:t>
            </a:r>
            <a:endParaRPr lang="en-GB" sz="3200" b="0" strike="noStrike" spc="-1">
              <a:solidFill>
                <a:srgbClr val="000000"/>
              </a:solidFill>
              <a:uFill>
                <a:solidFill>
                  <a:srgbClr val="FFFFFF"/>
                </a:solidFill>
              </a:uFill>
              <a:latin typeface="Arial" panose="020B0604020202020204"/>
            </a:endParaRPr>
          </a:p>
          <a:p>
            <a:pPr marL="2592070" lvl="5" indent="-215900">
              <a:buClr>
                <a:srgbClr val="000000"/>
              </a:buClr>
              <a:buSzPct val="45000"/>
              <a:buFont typeface="Wingdings" panose="05000000000000000000" pitchFamily="2"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Šesta razina kontura</a:t>
            </a:r>
            <a:endParaRPr lang="en-GB" sz="3200" b="0" strike="noStrike" spc="-1">
              <a:solidFill>
                <a:srgbClr val="000000"/>
              </a:solidFill>
              <a:uFill>
                <a:solidFill>
                  <a:srgbClr val="FFFFFF"/>
                </a:solidFill>
              </a:uFill>
              <a:latin typeface="Arial" panose="020B0604020202020204"/>
            </a:endParaRPr>
          </a:p>
          <a:p>
            <a:pPr marL="342900" indent="-342900">
              <a:lnSpc>
                <a:spcPct val="100000"/>
              </a:lnSpc>
              <a:buClr>
                <a:srgbClr val="000000"/>
              </a:buClr>
              <a:buFont typeface="Symbol" panose="05050102010706020507" charset="2"/>
              <a:buChar char=""/>
            </a:pPr>
            <a:r>
              <a:rPr lang="en-GB" sz="3200" b="0" strike="noStrike" spc="-1">
                <a:solidFill>
                  <a:srgbClr val="000000"/>
                </a:solidFill>
                <a:uFill>
                  <a:solidFill>
                    <a:srgbClr val="FFFFFF"/>
                  </a:solidFill>
                </a:uFill>
                <a:latin typeface="Arial" panose="020B0604020202020204"/>
                <a:ea typeface="SimSun" panose="02010600030101010101" pitchFamily="2" charset="-122"/>
              </a:rPr>
              <a:t>Sedma razina kontureClick to edit Master text styles</a:t>
            </a:r>
            <a:endParaRPr lang="en-GB" sz="3200" b="0" strike="noStrike" spc="-1">
              <a:solidFill>
                <a:srgbClr val="000000"/>
              </a:solidFill>
              <a:uFill>
                <a:solidFill>
                  <a:srgbClr val="FFFFFF"/>
                </a:solidFill>
              </a:uFill>
              <a:latin typeface="Arial" panose="020B0604020202020204"/>
            </a:endParaRPr>
          </a:p>
          <a:p>
            <a:pPr marL="742950" lvl="1" indent="-285750">
              <a:lnSpc>
                <a:spcPct val="100000"/>
              </a:lnSpc>
              <a:buClr>
                <a:srgbClr val="000000"/>
              </a:buClr>
              <a:buFont typeface="Symbol" panose="05050102010706020507" charset="2"/>
              <a:buChar char=""/>
            </a:pPr>
            <a:r>
              <a:rPr lang="en-GB" sz="2800" b="0" strike="noStrike" spc="-1">
                <a:solidFill>
                  <a:srgbClr val="000000"/>
                </a:solidFill>
                <a:uFill>
                  <a:solidFill>
                    <a:srgbClr val="FFFFFF"/>
                  </a:solidFill>
                </a:uFill>
                <a:latin typeface="Arial" panose="020B0604020202020204"/>
                <a:ea typeface="SimSun" panose="02010600030101010101" pitchFamily="2" charset="-122"/>
              </a:rPr>
              <a:t>Second level</a:t>
            </a:r>
            <a:endParaRPr lang="en-GB" sz="3200" b="0" strike="noStrike" spc="-1">
              <a:solidFill>
                <a:srgbClr val="000000"/>
              </a:solidFill>
              <a:uFill>
                <a:solidFill>
                  <a:srgbClr val="FFFFFF"/>
                </a:solidFill>
              </a:uFill>
              <a:latin typeface="Arial" panose="020B0604020202020204"/>
            </a:endParaRPr>
          </a:p>
          <a:p>
            <a:pPr marL="1143000" lvl="2" indent="-227965">
              <a:lnSpc>
                <a:spcPct val="100000"/>
              </a:lnSpc>
              <a:buClr>
                <a:srgbClr val="000000"/>
              </a:buClr>
              <a:buFont typeface="Symbol" panose="05050102010706020507" charset="2"/>
              <a:buChar char=""/>
            </a:pPr>
            <a:r>
              <a:rPr lang="en-GB" sz="2400" b="0" strike="noStrike" spc="-1">
                <a:solidFill>
                  <a:srgbClr val="000000"/>
                </a:solidFill>
                <a:uFill>
                  <a:solidFill>
                    <a:srgbClr val="FFFFFF"/>
                  </a:solidFill>
                </a:uFill>
                <a:latin typeface="Arial" panose="020B0604020202020204"/>
                <a:ea typeface="SimSun" panose="02010600030101010101" pitchFamily="2" charset="-122"/>
              </a:rPr>
              <a:t>Third level</a:t>
            </a:r>
            <a:endParaRPr lang="en-GB" sz="3200" b="0" strike="noStrike" spc="-1">
              <a:solidFill>
                <a:srgbClr val="000000"/>
              </a:solidFill>
              <a:uFill>
                <a:solidFill>
                  <a:srgbClr val="FFFFFF"/>
                </a:solidFill>
              </a:uFill>
              <a:latin typeface="Arial" panose="020B0604020202020204"/>
            </a:endParaRPr>
          </a:p>
          <a:p>
            <a:pPr marL="1600200" lvl="3" indent="-227965">
              <a:lnSpc>
                <a:spcPct val="100000"/>
              </a:lnSpc>
              <a:buClr>
                <a:srgbClr val="000000"/>
              </a:buClr>
              <a:buFont typeface="Symbol" panose="05050102010706020507" charset="2"/>
              <a:buChar char=""/>
            </a:pPr>
            <a:r>
              <a:rPr lang="en-GB" sz="2000" b="0" strike="noStrike" spc="-1">
                <a:solidFill>
                  <a:srgbClr val="000000"/>
                </a:solidFill>
                <a:uFill>
                  <a:solidFill>
                    <a:srgbClr val="FFFFFF"/>
                  </a:solidFill>
                </a:uFill>
                <a:latin typeface="Arial" panose="020B0604020202020204"/>
                <a:ea typeface="SimSun" panose="02010600030101010101" pitchFamily="2" charset="-122"/>
              </a:rPr>
              <a:t>Fourth level</a:t>
            </a:r>
            <a:endParaRPr lang="en-GB" sz="3200" b="0" strike="noStrike" spc="-1">
              <a:solidFill>
                <a:srgbClr val="000000"/>
              </a:solidFill>
              <a:uFill>
                <a:solidFill>
                  <a:srgbClr val="FFFFFF"/>
                </a:solidFill>
              </a:uFill>
              <a:latin typeface="Arial" panose="020B0604020202020204"/>
            </a:endParaRPr>
          </a:p>
          <a:p>
            <a:pPr marL="2057400" lvl="4" indent="-227965">
              <a:lnSpc>
                <a:spcPct val="100000"/>
              </a:lnSpc>
              <a:buClr>
                <a:srgbClr val="000000"/>
              </a:buClr>
              <a:buFont typeface="StarSymbol"/>
              <a:buChar char="»"/>
            </a:pPr>
            <a:r>
              <a:rPr lang="en-GB" sz="2000" b="0" strike="noStrike" spc="-1">
                <a:solidFill>
                  <a:srgbClr val="000000"/>
                </a:solidFill>
                <a:uFill>
                  <a:solidFill>
                    <a:srgbClr val="FFFFFF"/>
                  </a:solidFill>
                </a:uFill>
                <a:latin typeface="Arial" panose="020B0604020202020204"/>
                <a:ea typeface="SimSun" panose="02010600030101010101" pitchFamily="2" charset="-122"/>
              </a:rPr>
              <a:t>Fifth level</a:t>
            </a:r>
            <a:endParaRPr lang="en-GB" sz="3200" b="0" strike="noStrike" spc="-1">
              <a:solidFill>
                <a:srgbClr val="000000"/>
              </a:solidFill>
              <a:uFill>
                <a:solidFill>
                  <a:srgbClr val="FFFFFF"/>
                </a:solidFill>
              </a:uFill>
              <a:latin typeface="Arial" panose="020B0604020202020204"/>
            </a:endParaRPr>
          </a:p>
        </p:txBody>
      </p:sp>
      <p:sp>
        <p:nvSpPr>
          <p:cNvPr id="43" name="PlaceHolder 3"/>
          <p:cNvSpPr>
            <a:spLocks noGrp="1"/>
          </p:cNvSpPr>
          <p:nvPr>
            <p:ph type="dt"/>
          </p:nvPr>
        </p:nvSpPr>
        <p:spPr>
          <a:xfrm>
            <a:off x="457200" y="6245280"/>
            <a:ext cx="2133360" cy="475920"/>
          </a:xfrm>
          <a:prstGeom prst="rect">
            <a:avLst/>
          </a:prstGeom>
        </p:spPr>
        <p:txBody>
          <a:bodyPr/>
          <a:lstStyle/>
          <a:p>
            <a:endParaRPr lang="hr-HR" sz="2400" b="0" strike="noStrike" spc="-1">
              <a:solidFill>
                <a:srgbClr val="000000"/>
              </a:solidFill>
              <a:uFill>
                <a:solidFill>
                  <a:srgbClr val="FFFFFF"/>
                </a:solidFill>
              </a:uFill>
              <a:latin typeface="Times New Roman" panose="02020603050405020304"/>
            </a:endParaRPr>
          </a:p>
        </p:txBody>
      </p:sp>
      <p:sp>
        <p:nvSpPr>
          <p:cNvPr id="44" name="PlaceHolder 4"/>
          <p:cNvSpPr>
            <a:spLocks noGrp="1"/>
          </p:cNvSpPr>
          <p:nvPr>
            <p:ph type="ftr"/>
          </p:nvPr>
        </p:nvSpPr>
        <p:spPr>
          <a:xfrm>
            <a:off x="3124080" y="6245280"/>
            <a:ext cx="2895120" cy="475920"/>
          </a:xfrm>
          <a:prstGeom prst="rect">
            <a:avLst/>
          </a:prstGeom>
        </p:spPr>
        <p:txBody>
          <a:bodyPr/>
          <a:lstStyle/>
          <a:p>
            <a:endParaRPr lang="hr-HR" sz="2400" b="0" strike="noStrike" spc="-1">
              <a:solidFill>
                <a:srgbClr val="000000"/>
              </a:solidFill>
              <a:uFill>
                <a:solidFill>
                  <a:srgbClr val="FFFFFF"/>
                </a:solidFill>
              </a:uFill>
              <a:latin typeface="Times New Roman" panose="02020603050405020304"/>
            </a:endParaRPr>
          </a:p>
        </p:txBody>
      </p:sp>
      <p:sp>
        <p:nvSpPr>
          <p:cNvPr id="45" name="PlaceHolder 5"/>
          <p:cNvSpPr>
            <a:spLocks noGrp="1"/>
          </p:cNvSpPr>
          <p:nvPr>
            <p:ph type="sldNum"/>
          </p:nvPr>
        </p:nvSpPr>
        <p:spPr>
          <a:xfrm>
            <a:off x="6553080" y="6245280"/>
            <a:ext cx="2133360" cy="475920"/>
          </a:xfrm>
          <a:prstGeom prst="rect">
            <a:avLst/>
          </a:prstGeom>
        </p:spPr>
        <p:txBody>
          <a:bodyPr/>
          <a:lstStyle/>
          <a:p>
            <a:endParaRPr lang="hr-HR" sz="2400" b="0" strike="noStrike" spc="-1">
              <a:solidFill>
                <a:srgbClr val="000000"/>
              </a:solidFill>
              <a:uFill>
                <a:solidFill>
                  <a:srgbClr val="FFFFFF"/>
                </a:solidFill>
              </a:uFill>
              <a:latin typeface="Times New Roman" panose="02020603050405020304"/>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800000"/>
        </a:solidFill>
        <a:effectLst/>
      </p:bgPr>
    </p:bg>
    <p:spTree>
      <p:nvGrpSpPr>
        <p:cNvPr id="1" name=""/>
        <p:cNvGrpSpPr/>
        <p:nvPr/>
      </p:nvGrpSpPr>
      <p:grpSpPr>
        <a:xfrm>
          <a:off x="0" y="0"/>
          <a:ext cx="0" cy="0"/>
          <a:chOff x="0" y="0"/>
          <a:chExt cx="0" cy="0"/>
        </a:xfrm>
      </p:grpSpPr>
      <p:sp>
        <p:nvSpPr>
          <p:cNvPr id="80" name="CustomShape 1"/>
          <p:cNvSpPr/>
          <p:nvPr/>
        </p:nvSpPr>
        <p:spPr>
          <a:xfrm>
            <a:off x="8305920" y="1440"/>
            <a:ext cx="834840" cy="6852960"/>
          </a:xfrm>
          <a:prstGeom prst="rect">
            <a:avLst/>
          </a:prstGeom>
          <a:gradFill>
            <a:gsLst>
              <a:gs pos="0">
                <a:srgbClr val="0F0F0F"/>
              </a:gs>
              <a:gs pos="100000">
                <a:srgbClr val="000000"/>
              </a:gs>
            </a:gsLst>
            <a:lin ang="10800000"/>
          </a:gradFill>
          <a:ln w="9360">
            <a:noFill/>
          </a:ln>
        </p:spPr>
        <p:style>
          <a:lnRef idx="0">
            <a:srgbClr val="FFFFFF"/>
          </a:lnRef>
          <a:fillRef idx="0">
            <a:srgbClr val="FFFFFF"/>
          </a:fillRef>
          <a:effectRef idx="0">
            <a:srgbClr val="FFFFFF"/>
          </a:effectRef>
          <a:fontRef idx="minor"/>
        </p:style>
      </p:sp>
      <p:sp>
        <p:nvSpPr>
          <p:cNvPr id="81" name="CustomShape 2"/>
          <p:cNvSpPr/>
          <p:nvPr/>
        </p:nvSpPr>
        <p:spPr>
          <a:xfrm>
            <a:off x="1676520" y="0"/>
            <a:ext cx="301320" cy="6854400"/>
          </a:xfrm>
          <a:prstGeom prst="rect">
            <a:avLst/>
          </a:prstGeom>
          <a:gradFill>
            <a:gsLst>
              <a:gs pos="0">
                <a:srgbClr val="602000"/>
              </a:gs>
              <a:gs pos="100000">
                <a:srgbClr val="800000"/>
              </a:gs>
            </a:gsLst>
            <a:lin ang="10800000"/>
          </a:gradFill>
          <a:ln w="9360">
            <a:noFill/>
          </a:ln>
        </p:spPr>
        <p:style>
          <a:lnRef idx="0">
            <a:srgbClr val="FFFFFF"/>
          </a:lnRef>
          <a:fillRef idx="0">
            <a:srgbClr val="FFFFFF"/>
          </a:fillRef>
          <a:effectRef idx="0">
            <a:srgbClr val="FFFFFF"/>
          </a:effectRef>
          <a:fontRef idx="minor"/>
        </p:style>
      </p:sp>
      <p:sp>
        <p:nvSpPr>
          <p:cNvPr id="82" name="CustomShape 3"/>
          <p:cNvSpPr/>
          <p:nvPr/>
        </p:nvSpPr>
        <p:spPr>
          <a:xfrm>
            <a:off x="2743200" y="0"/>
            <a:ext cx="682200" cy="6854400"/>
          </a:xfrm>
          <a:prstGeom prst="rect">
            <a:avLst/>
          </a:prstGeom>
          <a:gradFill>
            <a:gsLst>
              <a:gs pos="0">
                <a:srgbClr val="602000"/>
              </a:gs>
              <a:gs pos="100000">
                <a:srgbClr val="800000"/>
              </a:gs>
            </a:gsLst>
            <a:lin ang="10800000"/>
          </a:gradFill>
          <a:ln w="9360">
            <a:noFill/>
          </a:ln>
        </p:spPr>
        <p:style>
          <a:lnRef idx="0">
            <a:srgbClr val="FFFFFF"/>
          </a:lnRef>
          <a:fillRef idx="0">
            <a:srgbClr val="FFFFFF"/>
          </a:fillRef>
          <a:effectRef idx="0">
            <a:srgbClr val="FFFFFF"/>
          </a:effectRef>
          <a:fontRef idx="minor"/>
        </p:style>
      </p:sp>
      <p:sp>
        <p:nvSpPr>
          <p:cNvPr id="83" name="CustomShape 4"/>
          <p:cNvSpPr/>
          <p:nvPr/>
        </p:nvSpPr>
        <p:spPr>
          <a:xfrm>
            <a:off x="3581280" y="0"/>
            <a:ext cx="377640" cy="6854400"/>
          </a:xfrm>
          <a:prstGeom prst="rect">
            <a:avLst/>
          </a:prstGeom>
          <a:solidFill>
            <a:srgbClr val="800000"/>
          </a:solidFill>
          <a:ln w="9360">
            <a:noFill/>
          </a:ln>
        </p:spPr>
        <p:style>
          <a:lnRef idx="0">
            <a:srgbClr val="FFFFFF"/>
          </a:lnRef>
          <a:fillRef idx="0">
            <a:srgbClr val="FFFFFF"/>
          </a:fillRef>
          <a:effectRef idx="0">
            <a:srgbClr val="FFFFFF"/>
          </a:effectRef>
          <a:fontRef idx="minor"/>
        </p:style>
      </p:sp>
      <p:sp>
        <p:nvSpPr>
          <p:cNvPr id="84" name="CustomShape 5"/>
          <p:cNvSpPr/>
          <p:nvPr/>
        </p:nvSpPr>
        <p:spPr>
          <a:xfrm>
            <a:off x="2133720" y="0"/>
            <a:ext cx="606240" cy="6854400"/>
          </a:xfrm>
          <a:prstGeom prst="rect">
            <a:avLst/>
          </a:prstGeom>
          <a:gradFill>
            <a:gsLst>
              <a:gs pos="0">
                <a:srgbClr val="8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85" name="CustomShape 6"/>
          <p:cNvSpPr/>
          <p:nvPr/>
        </p:nvSpPr>
        <p:spPr>
          <a:xfrm>
            <a:off x="762120" y="0"/>
            <a:ext cx="910800" cy="6854400"/>
          </a:xfrm>
          <a:prstGeom prst="rect">
            <a:avLst/>
          </a:prstGeom>
          <a:gradFill>
            <a:gsLst>
              <a:gs pos="0">
                <a:srgbClr val="8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86" name="CustomShape 7"/>
          <p:cNvSpPr/>
          <p:nvPr/>
        </p:nvSpPr>
        <p:spPr>
          <a:xfrm>
            <a:off x="457200" y="0"/>
            <a:ext cx="301320" cy="6854400"/>
          </a:xfrm>
          <a:prstGeom prst="rect">
            <a:avLst/>
          </a:prstGeom>
          <a:gradFill>
            <a:gsLst>
              <a:gs pos="0">
                <a:srgbClr val="602000"/>
              </a:gs>
              <a:gs pos="50000">
                <a:srgbClr val="511B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87" name="CustomShape 8"/>
          <p:cNvSpPr/>
          <p:nvPr/>
        </p:nvSpPr>
        <p:spPr>
          <a:xfrm>
            <a:off x="0" y="0"/>
            <a:ext cx="453600" cy="6854400"/>
          </a:xfrm>
          <a:prstGeom prst="rect">
            <a:avLst/>
          </a:prstGeom>
          <a:gradFill>
            <a:gsLst>
              <a:gs pos="0">
                <a:srgbClr val="602000"/>
              </a:gs>
              <a:gs pos="100000">
                <a:srgbClr val="4C1900"/>
              </a:gs>
            </a:gsLst>
            <a:lin ang="10800000"/>
          </a:gradFill>
          <a:ln w="9360">
            <a:noFill/>
          </a:ln>
        </p:spPr>
        <p:style>
          <a:lnRef idx="0">
            <a:srgbClr val="FFFFFF"/>
          </a:lnRef>
          <a:fillRef idx="0">
            <a:srgbClr val="FFFFFF"/>
          </a:fillRef>
          <a:effectRef idx="0">
            <a:srgbClr val="FFFFFF"/>
          </a:effectRef>
          <a:fontRef idx="minor"/>
        </p:style>
      </p:sp>
      <p:sp>
        <p:nvSpPr>
          <p:cNvPr id="88" name="CustomShape 9"/>
          <p:cNvSpPr/>
          <p:nvPr/>
        </p:nvSpPr>
        <p:spPr>
          <a:xfrm>
            <a:off x="3429000" y="0"/>
            <a:ext cx="377640" cy="6854400"/>
          </a:xfrm>
          <a:prstGeom prst="rect">
            <a:avLst/>
          </a:prstGeom>
          <a:gradFill>
            <a:gsLst>
              <a:gs pos="0">
                <a:srgbClr val="8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89" name="CustomShape 10"/>
          <p:cNvSpPr/>
          <p:nvPr/>
        </p:nvSpPr>
        <p:spPr>
          <a:xfrm>
            <a:off x="4419720" y="0"/>
            <a:ext cx="834840" cy="6854400"/>
          </a:xfrm>
          <a:prstGeom prst="rect">
            <a:avLst/>
          </a:prstGeom>
          <a:gradFill>
            <a:gsLst>
              <a:gs pos="0">
                <a:srgbClr val="602000"/>
              </a:gs>
              <a:gs pos="100000">
                <a:srgbClr val="800000"/>
              </a:gs>
            </a:gsLst>
            <a:lin ang="10800000"/>
          </a:gradFill>
          <a:ln w="9360">
            <a:noFill/>
          </a:ln>
        </p:spPr>
        <p:style>
          <a:lnRef idx="0">
            <a:srgbClr val="FFFFFF"/>
          </a:lnRef>
          <a:fillRef idx="0">
            <a:srgbClr val="FFFFFF"/>
          </a:fillRef>
          <a:effectRef idx="0">
            <a:srgbClr val="FFFFFF"/>
          </a:effectRef>
          <a:fontRef idx="minor"/>
        </p:style>
      </p:sp>
      <p:sp>
        <p:nvSpPr>
          <p:cNvPr id="90" name="CustomShape 11"/>
          <p:cNvSpPr/>
          <p:nvPr/>
        </p:nvSpPr>
        <p:spPr>
          <a:xfrm>
            <a:off x="1981080" y="0"/>
            <a:ext cx="225000" cy="6854400"/>
          </a:xfrm>
          <a:prstGeom prst="rect">
            <a:avLst/>
          </a:prstGeom>
          <a:solidFill>
            <a:srgbClr val="602000"/>
          </a:solidFill>
          <a:ln w="9360">
            <a:noFill/>
          </a:ln>
        </p:spPr>
        <p:style>
          <a:lnRef idx="0">
            <a:srgbClr val="FFFFFF"/>
          </a:lnRef>
          <a:fillRef idx="0">
            <a:srgbClr val="FFFFFF"/>
          </a:fillRef>
          <a:effectRef idx="0">
            <a:srgbClr val="FFFFFF"/>
          </a:effectRef>
          <a:fontRef idx="minor"/>
        </p:style>
      </p:sp>
      <p:sp>
        <p:nvSpPr>
          <p:cNvPr id="91" name="CustomShape 12"/>
          <p:cNvSpPr/>
          <p:nvPr/>
        </p:nvSpPr>
        <p:spPr>
          <a:xfrm>
            <a:off x="5238720" y="0"/>
            <a:ext cx="396360" cy="6854400"/>
          </a:xfrm>
          <a:prstGeom prst="rect">
            <a:avLst/>
          </a:prstGeom>
          <a:solidFill>
            <a:srgbClr val="602000"/>
          </a:solidFill>
          <a:ln w="9360">
            <a:noFill/>
          </a:ln>
        </p:spPr>
        <p:style>
          <a:lnRef idx="0">
            <a:srgbClr val="FFFFFF"/>
          </a:lnRef>
          <a:fillRef idx="0">
            <a:srgbClr val="FFFFFF"/>
          </a:fillRef>
          <a:effectRef idx="0">
            <a:srgbClr val="FFFFFF"/>
          </a:effectRef>
          <a:fontRef idx="minor"/>
        </p:style>
      </p:sp>
      <p:sp>
        <p:nvSpPr>
          <p:cNvPr id="92" name="CustomShape 13"/>
          <p:cNvSpPr/>
          <p:nvPr/>
        </p:nvSpPr>
        <p:spPr>
          <a:xfrm>
            <a:off x="7391520" y="0"/>
            <a:ext cx="225000" cy="6854400"/>
          </a:xfrm>
          <a:prstGeom prst="rect">
            <a:avLst/>
          </a:prstGeom>
          <a:gradFill>
            <a:gsLst>
              <a:gs pos="0">
                <a:srgbClr val="602000"/>
              </a:gs>
              <a:gs pos="50000">
                <a:srgbClr val="5D1F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93" name="CustomShape 14"/>
          <p:cNvSpPr/>
          <p:nvPr/>
        </p:nvSpPr>
        <p:spPr>
          <a:xfrm>
            <a:off x="7315200" y="0"/>
            <a:ext cx="1063440" cy="6854400"/>
          </a:xfrm>
          <a:prstGeom prst="rect">
            <a:avLst/>
          </a:prstGeom>
          <a:gradFill>
            <a:gsLst>
              <a:gs pos="0">
                <a:srgbClr val="0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94" name="CustomShape 15"/>
          <p:cNvSpPr/>
          <p:nvPr/>
        </p:nvSpPr>
        <p:spPr>
          <a:xfrm>
            <a:off x="5562720" y="0"/>
            <a:ext cx="987120" cy="6854400"/>
          </a:xfrm>
          <a:prstGeom prst="rect">
            <a:avLst/>
          </a:prstGeom>
          <a:gradFill>
            <a:gsLst>
              <a:gs pos="0">
                <a:srgbClr val="602000"/>
              </a:gs>
              <a:gs pos="50000">
                <a:srgbClr val="8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95" name="CustomShape 16"/>
          <p:cNvSpPr/>
          <p:nvPr/>
        </p:nvSpPr>
        <p:spPr>
          <a:xfrm>
            <a:off x="6095880" y="0"/>
            <a:ext cx="834840" cy="6854400"/>
          </a:xfrm>
          <a:prstGeom prst="rect">
            <a:avLst/>
          </a:prstGeom>
          <a:gradFill>
            <a:gsLst>
              <a:gs pos="0">
                <a:srgbClr val="602000"/>
              </a:gs>
              <a:gs pos="100000">
                <a:srgbClr val="800000"/>
              </a:gs>
            </a:gsLst>
            <a:lin ang="10800000"/>
          </a:gradFill>
          <a:ln w="9360">
            <a:noFill/>
          </a:ln>
        </p:spPr>
        <p:style>
          <a:lnRef idx="0">
            <a:srgbClr val="FFFFFF"/>
          </a:lnRef>
          <a:fillRef idx="0">
            <a:srgbClr val="FFFFFF"/>
          </a:fillRef>
          <a:effectRef idx="0">
            <a:srgbClr val="FFFFFF"/>
          </a:effectRef>
          <a:fontRef idx="minor"/>
        </p:style>
      </p:sp>
      <p:sp>
        <p:nvSpPr>
          <p:cNvPr id="96" name="CustomShape 17"/>
          <p:cNvSpPr/>
          <p:nvPr/>
        </p:nvSpPr>
        <p:spPr>
          <a:xfrm>
            <a:off x="6934320" y="0"/>
            <a:ext cx="377640" cy="6854400"/>
          </a:xfrm>
          <a:prstGeom prst="rect">
            <a:avLst/>
          </a:prstGeom>
          <a:gradFill>
            <a:gsLst>
              <a:gs pos="0">
                <a:srgbClr val="602000"/>
              </a:gs>
              <a:gs pos="50000">
                <a:srgbClr val="5D1F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97" name="CustomShape 18"/>
          <p:cNvSpPr/>
          <p:nvPr/>
        </p:nvSpPr>
        <p:spPr>
          <a:xfrm>
            <a:off x="4254480" y="0"/>
            <a:ext cx="237600" cy="6854400"/>
          </a:xfrm>
          <a:prstGeom prst="rect">
            <a:avLst/>
          </a:prstGeom>
          <a:gradFill>
            <a:gsLst>
              <a:gs pos="0">
                <a:srgbClr val="800000"/>
              </a:gs>
              <a:gs pos="100000">
                <a:srgbClr val="602000"/>
              </a:gs>
            </a:gsLst>
            <a:lin ang="10800000"/>
          </a:gradFill>
          <a:ln w="9360">
            <a:noFill/>
          </a:ln>
        </p:spPr>
        <p:style>
          <a:lnRef idx="0">
            <a:srgbClr val="FFFFFF"/>
          </a:lnRef>
          <a:fillRef idx="0">
            <a:srgbClr val="FFFFFF"/>
          </a:fillRef>
          <a:effectRef idx="0">
            <a:srgbClr val="FFFFFF"/>
          </a:effectRef>
          <a:fontRef idx="minor"/>
        </p:style>
      </p:sp>
      <p:sp>
        <p:nvSpPr>
          <p:cNvPr id="98" name="CustomShape 19"/>
          <p:cNvSpPr/>
          <p:nvPr/>
        </p:nvSpPr>
        <p:spPr>
          <a:xfrm>
            <a:off x="3755880" y="0"/>
            <a:ext cx="529920" cy="6854400"/>
          </a:xfrm>
          <a:prstGeom prst="rect">
            <a:avLst/>
          </a:prstGeom>
          <a:gradFill>
            <a:gsLst>
              <a:gs pos="0">
                <a:srgbClr val="602000"/>
              </a:gs>
              <a:gs pos="100000">
                <a:srgbClr val="800000"/>
              </a:gs>
            </a:gsLst>
            <a:lin ang="10800000"/>
          </a:gradFill>
          <a:ln w="9360">
            <a:noFill/>
          </a:ln>
        </p:spPr>
        <p:style>
          <a:lnRef idx="0">
            <a:srgbClr val="FFFFFF"/>
          </a:lnRef>
          <a:fillRef idx="0">
            <a:srgbClr val="FFFFFF"/>
          </a:fillRef>
          <a:effectRef idx="0">
            <a:srgbClr val="FFFFFF"/>
          </a:effectRef>
          <a:fontRef idx="minor"/>
        </p:style>
      </p:sp>
      <p:sp>
        <p:nvSpPr>
          <p:cNvPr id="99" name="CustomShape 20"/>
          <p:cNvSpPr/>
          <p:nvPr/>
        </p:nvSpPr>
        <p:spPr>
          <a:xfrm>
            <a:off x="1440" y="6151680"/>
            <a:ext cx="9140400" cy="703080"/>
          </a:xfrm>
          <a:custGeom>
            <a:avLst/>
            <a:gdLst/>
            <a:ahLst/>
            <a:cxnLst/>
            <a:rect l="l" t="t"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rgbClr val="000000">
              <a:alpha val="50000"/>
            </a:srgbClr>
          </a:solidFill>
          <a:ln w="9360">
            <a:noFill/>
          </a:ln>
        </p:spPr>
        <p:style>
          <a:lnRef idx="0">
            <a:srgbClr val="FFFFFF"/>
          </a:lnRef>
          <a:fillRef idx="0">
            <a:srgbClr val="FFFFFF"/>
          </a:fillRef>
          <a:effectRef idx="0">
            <a:srgbClr val="FFFFFF"/>
          </a:effectRef>
          <a:fontRef idx="minor"/>
        </p:style>
      </p:sp>
      <p:sp>
        <p:nvSpPr>
          <p:cNvPr id="100" name="CustomShape 21"/>
          <p:cNvSpPr/>
          <p:nvPr/>
        </p:nvSpPr>
        <p:spPr>
          <a:xfrm>
            <a:off x="0" y="6138720"/>
            <a:ext cx="9156240" cy="272520"/>
          </a:xfrm>
          <a:custGeom>
            <a:avLst/>
            <a:gdLst/>
            <a:ahLst/>
            <a:cxnLst/>
            <a:rect l="l" t="t"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a:gsLst>
              <a:gs pos="0">
                <a:srgbClr val="000000"/>
              </a:gs>
              <a:gs pos="50000">
                <a:srgbClr val="080808"/>
              </a:gs>
              <a:gs pos="100000">
                <a:srgbClr val="000000"/>
              </a:gs>
            </a:gsLst>
            <a:lin ang="10800000"/>
          </a:gradFill>
          <a:ln w="9360">
            <a:noFill/>
          </a:ln>
        </p:spPr>
        <p:style>
          <a:lnRef idx="0">
            <a:srgbClr val="FFFFFF"/>
          </a:lnRef>
          <a:fillRef idx="0">
            <a:srgbClr val="FFFFFF"/>
          </a:fillRef>
          <a:effectRef idx="0">
            <a:srgbClr val="FFFFFF"/>
          </a:effectRef>
          <a:fontRef idx="minor"/>
        </p:style>
      </p:sp>
      <p:sp>
        <p:nvSpPr>
          <p:cNvPr id="101" name="CustomShape 22"/>
          <p:cNvSpPr/>
          <p:nvPr/>
        </p:nvSpPr>
        <p:spPr>
          <a:xfrm>
            <a:off x="3124080" y="6248520"/>
            <a:ext cx="2895120" cy="456840"/>
          </a:xfrm>
          <a:prstGeom prst="rect">
            <a:avLst/>
          </a:prstGeom>
          <a:noFill/>
          <a:ln w="9360">
            <a:noFill/>
          </a:ln>
        </p:spPr>
        <p:style>
          <a:lnRef idx="0">
            <a:srgbClr val="FFFFFF"/>
          </a:lnRef>
          <a:fillRef idx="0">
            <a:srgbClr val="FFFFFF"/>
          </a:fillRef>
          <a:effectRef idx="0">
            <a:srgbClr val="FFFFFF"/>
          </a:effectRef>
          <a:fontRef idx="minor"/>
        </p:style>
      </p:sp>
      <p:sp>
        <p:nvSpPr>
          <p:cNvPr id="102" name="CustomShape 23"/>
          <p:cNvSpPr/>
          <p:nvPr/>
        </p:nvSpPr>
        <p:spPr>
          <a:xfrm>
            <a:off x="457200" y="6248520"/>
            <a:ext cx="2133360" cy="456840"/>
          </a:xfrm>
          <a:prstGeom prst="rect">
            <a:avLst/>
          </a:prstGeom>
          <a:noFill/>
          <a:ln w="9360">
            <a:noFill/>
          </a:ln>
        </p:spPr>
        <p:style>
          <a:lnRef idx="0">
            <a:srgbClr val="FFFFFF"/>
          </a:lnRef>
          <a:fillRef idx="0">
            <a:srgbClr val="FFFFFF"/>
          </a:fillRef>
          <a:effectRef idx="0">
            <a:srgbClr val="FFFFFF"/>
          </a:effectRef>
          <a:fontRef idx="minor"/>
        </p:style>
      </p:sp>
      <p:sp>
        <p:nvSpPr>
          <p:cNvPr id="103" name="PlaceHolder 24"/>
          <p:cNvSpPr>
            <a:spLocks noGrp="1"/>
          </p:cNvSpPr>
          <p:nvPr>
            <p:ph type="sldNum"/>
          </p:nvPr>
        </p:nvSpPr>
        <p:spPr>
          <a:xfrm>
            <a:off x="6553080" y="6243480"/>
            <a:ext cx="2130120" cy="453600"/>
          </a:xfrm>
          <a:prstGeom prst="rect">
            <a:avLst/>
          </a:prstGeom>
        </p:spPr>
        <p:txBody>
          <a:bodyPr/>
          <a:lstStyle/>
          <a:p>
            <a:endParaRPr lang="hr-HR" sz="2400" b="0" strike="noStrike" spc="-1">
              <a:solidFill>
                <a:srgbClr val="FFFFFF"/>
              </a:solidFill>
              <a:uFill>
                <a:solidFill>
                  <a:srgbClr val="FFFFFF"/>
                </a:solidFill>
              </a:uFill>
              <a:latin typeface="Times New Roman" panose="02020603050405020304"/>
            </a:endParaRPr>
          </a:p>
        </p:txBody>
      </p:sp>
      <p:sp>
        <p:nvSpPr>
          <p:cNvPr id="104" name="PlaceHolder 25"/>
          <p:cNvSpPr>
            <a:spLocks noGrp="1"/>
          </p:cNvSpPr>
          <p:nvPr>
            <p:ph type="title"/>
          </p:nvPr>
        </p:nvSpPr>
        <p:spPr>
          <a:xfrm>
            <a:off x="457200" y="273600"/>
            <a:ext cx="8229240" cy="1144800"/>
          </a:xfrm>
          <a:prstGeom prst="rect">
            <a:avLst/>
          </a:prstGeom>
        </p:spPr>
        <p:txBody>
          <a:bodyPr lIns="0" tIns="0" rIns="0" bIns="0" anchor="ctr"/>
          <a:lstStyle/>
          <a:p>
            <a:r>
              <a:rPr lang="en-GB" sz="1800" b="0" strike="noStrike" spc="-1">
                <a:solidFill>
                  <a:srgbClr val="FFFFFF"/>
                </a:solidFill>
                <a:uFill>
                  <a:solidFill>
                    <a:srgbClr val="FFFFFF"/>
                  </a:solidFill>
                </a:uFill>
                <a:latin typeface="Arial" panose="020B0604020202020204"/>
              </a:rPr>
              <a:t>Kliknite za uređivanje oblika naslova teksta</a:t>
            </a:r>
          </a:p>
        </p:txBody>
      </p:sp>
      <p:sp>
        <p:nvSpPr>
          <p:cNvPr id="105" name="PlaceHolder 26"/>
          <p:cNvSpPr>
            <a:spLocks noGrp="1"/>
          </p:cNvSpPr>
          <p:nvPr>
            <p:ph type="body"/>
          </p:nvPr>
        </p:nvSpPr>
        <p:spPr>
          <a:xfrm>
            <a:off x="457200" y="1604520"/>
            <a:ext cx="8229240" cy="3977280"/>
          </a:xfrm>
          <a:prstGeom prst="rect">
            <a:avLst/>
          </a:prstGeom>
        </p:spPr>
        <p:txBody>
          <a:bodyPr lIns="0" tIns="0" rIns="0" bIns="0"/>
          <a:lstStyle/>
          <a:p>
            <a:pPr marL="431800" indent="-323850">
              <a:buClr>
                <a:srgbClr val="FFFFFF"/>
              </a:buClr>
              <a:buSzPct val="45000"/>
              <a:buFont typeface="Wingdings" panose="05000000000000000000" pitchFamily="2" charset="2"/>
              <a:buChar char=""/>
            </a:pPr>
            <a:r>
              <a:rPr lang="en-GB" sz="3200" b="0" strike="noStrike" spc="-1">
                <a:solidFill>
                  <a:srgbClr val="FFFFFF"/>
                </a:solidFill>
                <a:uFill>
                  <a:solidFill>
                    <a:srgbClr val="FFFFFF"/>
                  </a:solidFill>
                </a:uFill>
                <a:latin typeface="Tahoma" panose="020B0604030504040204"/>
              </a:rPr>
              <a:t>Kliknite za uređivanje oblika teksta</a:t>
            </a:r>
          </a:p>
          <a:p>
            <a:pPr marL="864235" lvl="1" indent="-323850">
              <a:buClr>
                <a:srgbClr val="FFFFFF"/>
              </a:buClr>
              <a:buSzPct val="75000"/>
              <a:buFont typeface="Symbol" panose="05050102010706020507" charset="2"/>
              <a:buChar char=""/>
            </a:pPr>
            <a:r>
              <a:rPr lang="en-GB" sz="2400" b="0" strike="noStrike" spc="-1">
                <a:solidFill>
                  <a:srgbClr val="FFFFFF"/>
                </a:solidFill>
                <a:uFill>
                  <a:solidFill>
                    <a:srgbClr val="FFFFFF"/>
                  </a:solidFill>
                </a:uFill>
                <a:latin typeface="Tahoma" panose="020B0604030504040204"/>
              </a:rPr>
              <a:t>Druga razina konture</a:t>
            </a:r>
          </a:p>
          <a:p>
            <a:pPr marL="1296035" lvl="2" indent="-288290">
              <a:buClr>
                <a:srgbClr val="FFFFFF"/>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Treća razina konture</a:t>
            </a:r>
          </a:p>
          <a:p>
            <a:pPr marL="1727835" lvl="3" indent="-215900">
              <a:buClr>
                <a:srgbClr val="FFFFFF"/>
              </a:buClr>
              <a:buSzPct val="75000"/>
              <a:buFont typeface="Symbol" panose="05050102010706020507" charset="2"/>
              <a:buChar char=""/>
            </a:pPr>
            <a:r>
              <a:rPr lang="en-GB" sz="2000" b="0" strike="noStrike" spc="-1">
                <a:solidFill>
                  <a:srgbClr val="FFFFFF"/>
                </a:solidFill>
                <a:uFill>
                  <a:solidFill>
                    <a:srgbClr val="FFFFFF"/>
                  </a:solidFill>
                </a:uFill>
                <a:latin typeface="Tahoma" panose="020B0604030504040204"/>
              </a:rPr>
              <a:t>Četvrta razina kontura</a:t>
            </a:r>
          </a:p>
          <a:p>
            <a:pPr marL="2160270" lvl="4" indent="-215900">
              <a:buClr>
                <a:srgbClr val="FFFFFF"/>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Peta razina kontura</a:t>
            </a:r>
          </a:p>
          <a:p>
            <a:pPr marL="2592070" lvl="5" indent="-215900">
              <a:buClr>
                <a:srgbClr val="FFFFFF"/>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Šesta razina kontura</a:t>
            </a:r>
          </a:p>
          <a:p>
            <a:pPr marL="3023870" lvl="6" indent="-215900">
              <a:buClr>
                <a:srgbClr val="FFFFFF"/>
              </a:buClr>
              <a:buSzPct val="45000"/>
              <a:buFont typeface="Wingdings" panose="05000000000000000000" pitchFamily="2" charset="2"/>
              <a:buChar char=""/>
            </a:pPr>
            <a:r>
              <a:rPr lang="en-GB" sz="2000" b="0" strike="noStrike" spc="-1">
                <a:solidFill>
                  <a:srgbClr val="FFFFFF"/>
                </a:solidFill>
                <a:uFill>
                  <a:solidFill>
                    <a:srgbClr val="FFFFFF"/>
                  </a:solidFill>
                </a:uFill>
                <a:latin typeface="Tahoma" panose="020B0604030504040204"/>
              </a:rPr>
              <a:t>Sedma razina konture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71900" y="984967"/>
            <a:ext cx="8222100" cy="10236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rt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52" name="Google Shape;52;p13"/>
          <p:cNvSpPr txBox="1">
            <a:spLocks noGrp="1"/>
          </p:cNvSpPr>
          <p:nvPr>
            <p:ph type="body" idx="1"/>
          </p:nvPr>
        </p:nvSpPr>
        <p:spPr>
          <a:xfrm>
            <a:off x="471900" y="2558767"/>
            <a:ext cx="8222100" cy="36136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rtl="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rtl="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53" name="Google Shape;53;p13"/>
          <p:cNvSpPr txBox="1">
            <a:spLocks noGrp="1"/>
          </p:cNvSpPr>
          <p:nvPr>
            <p:ph type="sldNum" idx="12"/>
          </p:nvPr>
        </p:nvSpPr>
        <p:spPr>
          <a:xfrm>
            <a:off x="8523541" y="6260831"/>
            <a:ext cx="548700" cy="5248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2"/>
                </a:solidFill>
                <a:latin typeface="Roboto"/>
                <a:ea typeface="Roboto"/>
                <a:cs typeface="Roboto"/>
                <a:sym typeface="Roboto"/>
              </a:defRPr>
            </a:lvl1pPr>
            <a:lvl2pPr lvl="1" algn="r" rtl="0">
              <a:buNone/>
              <a:defRPr sz="1000">
                <a:solidFill>
                  <a:schemeClr val="lt2"/>
                </a:solidFill>
                <a:latin typeface="Roboto"/>
                <a:ea typeface="Roboto"/>
                <a:cs typeface="Roboto"/>
                <a:sym typeface="Roboto"/>
              </a:defRPr>
            </a:lvl2pPr>
            <a:lvl3pPr lvl="2" algn="r" rtl="0">
              <a:buNone/>
              <a:defRPr sz="1000">
                <a:solidFill>
                  <a:schemeClr val="lt2"/>
                </a:solidFill>
                <a:latin typeface="Roboto"/>
                <a:ea typeface="Roboto"/>
                <a:cs typeface="Roboto"/>
                <a:sym typeface="Roboto"/>
              </a:defRPr>
            </a:lvl3pPr>
            <a:lvl4pPr lvl="3" algn="r" rtl="0">
              <a:buNone/>
              <a:defRPr sz="1000">
                <a:solidFill>
                  <a:schemeClr val="lt2"/>
                </a:solidFill>
                <a:latin typeface="Roboto"/>
                <a:ea typeface="Roboto"/>
                <a:cs typeface="Roboto"/>
                <a:sym typeface="Roboto"/>
              </a:defRPr>
            </a:lvl4pPr>
            <a:lvl5pPr lvl="4" algn="r" rtl="0">
              <a:buNone/>
              <a:defRPr sz="1000">
                <a:solidFill>
                  <a:schemeClr val="lt2"/>
                </a:solidFill>
                <a:latin typeface="Roboto"/>
                <a:ea typeface="Roboto"/>
                <a:cs typeface="Roboto"/>
                <a:sym typeface="Roboto"/>
              </a:defRPr>
            </a:lvl5pPr>
            <a:lvl6pPr lvl="5" algn="r" rtl="0">
              <a:buNone/>
              <a:defRPr sz="1000">
                <a:solidFill>
                  <a:schemeClr val="lt2"/>
                </a:solidFill>
                <a:latin typeface="Roboto"/>
                <a:ea typeface="Roboto"/>
                <a:cs typeface="Roboto"/>
                <a:sym typeface="Roboto"/>
              </a:defRPr>
            </a:lvl6pPr>
            <a:lvl7pPr lvl="6" algn="r" rtl="0">
              <a:buNone/>
              <a:defRPr sz="1000">
                <a:solidFill>
                  <a:schemeClr val="lt2"/>
                </a:solidFill>
                <a:latin typeface="Roboto"/>
                <a:ea typeface="Roboto"/>
                <a:cs typeface="Roboto"/>
                <a:sym typeface="Roboto"/>
              </a:defRPr>
            </a:lvl7pPr>
            <a:lvl8pPr lvl="7" algn="r" rtl="0">
              <a:buNone/>
              <a:defRPr sz="1000">
                <a:solidFill>
                  <a:schemeClr val="lt2"/>
                </a:solidFill>
                <a:latin typeface="Roboto"/>
                <a:ea typeface="Roboto"/>
                <a:cs typeface="Roboto"/>
                <a:sym typeface="Roboto"/>
              </a:defRPr>
            </a:lvl8pPr>
            <a:lvl9pPr lvl="8" algn="r" rtl="0">
              <a:buNone/>
              <a:defRPr sz="1000">
                <a:solidFill>
                  <a:schemeClr val="lt2"/>
                </a:solidFill>
                <a:latin typeface="Roboto"/>
                <a:ea typeface="Roboto"/>
                <a:cs typeface="Roboto"/>
                <a:sym typeface="Roboto"/>
              </a:defRPr>
            </a:lvl9pPr>
          </a:lstStyle>
          <a:p>
            <a:pPr>
              <a:buClr>
                <a:srgbClr val="000000"/>
              </a:buClr>
              <a:buFont typeface="Arial"/>
              <a:buNone/>
            </a:pPr>
            <a:fld id="{00000000-1234-1234-1234-123412341234}" type="slidenum">
              <a:rPr lang="en" kern="0">
                <a:solidFill>
                  <a:srgbClr val="737373"/>
                </a:solidFill>
              </a:rPr>
              <a:pPr>
                <a:buClr>
                  <a:srgbClr val="000000"/>
                </a:buClr>
                <a:buFont typeface="Arial"/>
                <a:buNone/>
              </a:pPr>
              <a:t>‹#›</a:t>
            </a:fld>
            <a:endParaRPr kern="0">
              <a:solidFill>
                <a:srgbClr val="737373"/>
              </a:solidFill>
            </a:endParaRPr>
          </a:p>
        </p:txBody>
      </p:sp>
    </p:spTree>
    <p:extLst>
      <p:ext uri="{BB962C8B-B14F-4D97-AF65-F5344CB8AC3E}">
        <p14:creationId xmlns:p14="http://schemas.microsoft.com/office/powerpoint/2010/main" val="590820689"/>
      </p:ext>
    </p:extLst>
  </p:cSld>
  <p:clrMap bg1="lt1" tx1="dk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alphaModFix amt="20000"/>
            <a:duotone>
              <a:schemeClr val="accent2">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050" name="Rezervirano mjesto naslova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p>
        </p:txBody>
      </p:sp>
      <p:sp>
        <p:nvSpPr>
          <p:cNvPr id="2051" name="Rezervirano mjesto teksta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hr-HR">
              <a:solidFill>
                <a:prstClr val="black">
                  <a:tint val="75000"/>
                </a:prstClr>
              </a:solidFill>
              <a:latin typeface="Arial" charset="0"/>
              <a:cs typeface="Arial" charset="0"/>
            </a:endParaRP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hr-HR">
              <a:solidFill>
                <a:prstClr val="black">
                  <a:tint val="75000"/>
                </a:prstClr>
              </a:solidFill>
              <a:latin typeface="Arial" charset="0"/>
              <a:cs typeface="Arial" charset="0"/>
            </a:endParaRP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F1197DBF-FD45-423F-BEF6-7FFF83ACF9E6}" type="slidenum">
              <a:rPr lang="hr-HR">
                <a:solidFill>
                  <a:prstClr val="black">
                    <a:tint val="75000"/>
                  </a:prstClr>
                </a:solidFill>
                <a:latin typeface="Arial" charset="0"/>
                <a:cs typeface="Arial" charset="0"/>
              </a:rPr>
              <a:pPr fontAlgn="base">
                <a:spcBef>
                  <a:spcPct val="0"/>
                </a:spcBef>
                <a:spcAft>
                  <a:spcPct val="0"/>
                </a:spcAft>
                <a:defRPr/>
              </a:pPr>
              <a:t>‹#›</a:t>
            </a:fld>
            <a:endParaRPr lang="hr-HR">
              <a:solidFill>
                <a:prstClr val="black">
                  <a:tint val="75000"/>
                </a:prstClr>
              </a:solidFill>
              <a:latin typeface="Arial" charset="0"/>
              <a:cs typeface="Arial" charset="0"/>
            </a:endParaRPr>
          </a:p>
        </p:txBody>
      </p:sp>
    </p:spTree>
    <p:extLst>
      <p:ext uri="{BB962C8B-B14F-4D97-AF65-F5344CB8AC3E}">
        <p14:creationId xmlns:p14="http://schemas.microsoft.com/office/powerpoint/2010/main" val="325086467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random/>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2.xml.rels><?xml version="1.0" encoding="UTF-8" standalone="yes"?>
<Relationships xmlns="http://schemas.openxmlformats.org/package/2006/relationships"><Relationship Id="rId2" Type="http://schemas.openxmlformats.org/officeDocument/2006/relationships/hyperlink" Target="https://e-justice.europa.eu/273/HR/judgments_in_civil_and_commercial_matters_forms" TargetMode="External"/><Relationship Id="rId1" Type="http://schemas.openxmlformats.org/officeDocument/2006/relationships/slideLayout" Target="../slideLayouts/slideLayout3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3" Type="http://schemas.openxmlformats.org/officeDocument/2006/relationships/hyperlink" Target="https://e-justice.europa.eu/270/HR/european_enforcement_order_forms" TargetMode="External"/><Relationship Id="rId2" Type="http://schemas.openxmlformats.org/officeDocument/2006/relationships/notesSlide" Target="../notesSlides/notesSlide6.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145" name="CustomShape 1"/>
          <p:cNvSpPr/>
          <p:nvPr/>
        </p:nvSpPr>
        <p:spPr>
          <a:xfrm>
            <a:off x="826920" y="692280"/>
            <a:ext cx="7772040" cy="5328720"/>
          </a:xfrm>
          <a:prstGeom prst="rect">
            <a:avLst/>
          </a:prstGeom>
          <a:noFill/>
          <a:ln w="9360">
            <a:noFill/>
          </a:ln>
        </p:spPr>
        <p:style>
          <a:lnRef idx="0">
            <a:srgbClr val="FFFFFF"/>
          </a:lnRef>
          <a:fillRef idx="0">
            <a:srgbClr val="FFFFFF"/>
          </a:fillRef>
          <a:effectRef idx="0">
            <a:srgbClr val="FFFFFF"/>
          </a:effectRef>
          <a:fontRef idx="minor"/>
        </p:style>
        <p:txBody>
          <a:bodyPr anchor="b" anchorCtr="1"/>
          <a:lstStyle/>
          <a:p>
            <a:pPr algn="ctr">
              <a:lnSpc>
                <a:spcPct val="100000"/>
              </a:lnSpc>
            </a:pPr>
            <a:r>
              <a:rPr lang="vi-VN" sz="3600" spc="-1" dirty="0">
                <a:solidFill>
                  <a:srgbClr val="FFFFFF"/>
                </a:solidFill>
                <a:uFill>
                  <a:solidFill>
                    <a:srgbClr val="FFFFFF"/>
                  </a:solidFill>
                </a:uFill>
                <a:ea typeface="Microsoft YaHei" panose="020B0503020204020204" charset="-122"/>
              </a:rPr>
              <a:t>Pretpostavke izdavanja potvrda za pravne instrumente iz područja pravosudne suradnje u građanskim i trgovačkim stvarima</a:t>
            </a:r>
            <a:endParaRPr lang="en-US" sz="4000" spc="-1" dirty="0" smtClean="0">
              <a:solidFill>
                <a:srgbClr val="FFFFFF"/>
              </a:solidFill>
              <a:uFill>
                <a:solidFill>
                  <a:srgbClr val="FFFFFF"/>
                </a:solidFill>
              </a:uFill>
              <a:latin typeface="Arial" panose="020B0604020202020204"/>
              <a:ea typeface="Microsoft YaHei" panose="020B0503020204020204" charset="-122"/>
            </a:endParaRPr>
          </a:p>
          <a:p>
            <a:pPr algn="ctr">
              <a:lnSpc>
                <a:spcPct val="100000"/>
              </a:lnSpc>
            </a:pPr>
            <a:endParaRPr lang="en-US" sz="4000" b="0" strike="noStrike" spc="-1" dirty="0" smtClean="0">
              <a:solidFill>
                <a:srgbClr val="FFFFFF"/>
              </a:solidFill>
              <a:uFill>
                <a:solidFill>
                  <a:srgbClr val="FFFFFF"/>
                </a:solidFill>
              </a:uFill>
              <a:latin typeface="Arial" panose="020B0604020202020204"/>
              <a:ea typeface="Microsoft YaHei" panose="020B0503020204020204" charset="-122"/>
            </a:endParaRPr>
          </a:p>
          <a:p>
            <a:pPr algn="ctr">
              <a:lnSpc>
                <a:spcPct val="100000"/>
              </a:lnSpc>
            </a:pPr>
            <a:endParaRPr lang="hr-HR" sz="4000" b="0" strike="noStrike" spc="-1" dirty="0">
              <a:solidFill>
                <a:srgbClr val="FFFFFF"/>
              </a:solidFill>
              <a:uFill>
                <a:solidFill>
                  <a:srgbClr val="FFFFFF"/>
                </a:solidFill>
              </a:uFill>
              <a:latin typeface="Arial" panose="020B0604020202020204"/>
              <a:ea typeface="Microsoft YaHei" panose="020B0503020204020204" charset="-122"/>
            </a:endParaRPr>
          </a:p>
          <a:p>
            <a:pPr algn="ctr">
              <a:lnSpc>
                <a:spcPct val="100000"/>
              </a:lnSpc>
            </a:pPr>
            <a:endParaRPr lang="hr-HR" sz="1800" b="0" strike="noStrike" spc="-1" dirty="0">
              <a:solidFill>
                <a:srgbClr val="000000"/>
              </a:solidFill>
              <a:uFill>
                <a:solidFill>
                  <a:srgbClr val="FFFFFF"/>
                </a:solidFill>
              </a:uFill>
              <a:latin typeface="Arial" panose="020B0604020202020204"/>
            </a:endParaRPr>
          </a:p>
          <a:p>
            <a:pPr algn="ctr">
              <a:lnSpc>
                <a:spcPct val="100000"/>
              </a:lnSpc>
            </a:pPr>
            <a:r>
              <a:rPr lang="hr-HR" sz="2000" b="0" strike="noStrike" spc="-1" dirty="0">
                <a:solidFill>
                  <a:srgbClr val="FF0000"/>
                </a:solidFill>
                <a:uFill>
                  <a:solidFill>
                    <a:srgbClr val="FFFFFF"/>
                  </a:solidFill>
                </a:uFill>
                <a:latin typeface="Arial" panose="020B0604020202020204"/>
                <a:ea typeface="Microsoft YaHei" panose="020B0503020204020204" charset="-122"/>
              </a:rPr>
              <a:t>pripremila </a:t>
            </a:r>
            <a:r>
              <a:rPr lang="en-US" sz="2000" spc="-1" dirty="0" smtClean="0">
                <a:solidFill>
                  <a:srgbClr val="FF0000"/>
                </a:solidFill>
                <a:uFill>
                  <a:solidFill>
                    <a:srgbClr val="FFFFFF"/>
                  </a:solidFill>
                </a:uFill>
                <a:latin typeface="Arial" panose="020B0604020202020204"/>
                <a:ea typeface="Microsoft YaHei" panose="020B0503020204020204" charset="-122"/>
              </a:rPr>
              <a:t>doc. </a:t>
            </a:r>
            <a:r>
              <a:rPr lang="hr-HR" sz="2000" b="0" strike="noStrike" spc="-1" dirty="0" smtClean="0">
                <a:solidFill>
                  <a:srgbClr val="FF0000"/>
                </a:solidFill>
                <a:uFill>
                  <a:solidFill>
                    <a:srgbClr val="FFFFFF"/>
                  </a:solidFill>
                </a:uFill>
                <a:latin typeface="Arial" panose="020B0604020202020204"/>
                <a:ea typeface="Microsoft YaHei" panose="020B0503020204020204" charset="-122"/>
              </a:rPr>
              <a:t>dr</a:t>
            </a:r>
            <a:r>
              <a:rPr lang="hr-HR" sz="2000" b="0" strike="noStrike" spc="-1" dirty="0">
                <a:solidFill>
                  <a:srgbClr val="FF0000"/>
                </a:solidFill>
                <a:uFill>
                  <a:solidFill>
                    <a:srgbClr val="FFFFFF"/>
                  </a:solidFill>
                </a:uFill>
                <a:latin typeface="Arial" panose="020B0604020202020204"/>
                <a:ea typeface="Microsoft YaHei" panose="020B0503020204020204" charset="-122"/>
              </a:rPr>
              <a:t>. sc. Jelena Čuveljak
</a:t>
            </a:r>
            <a:endParaRPr lang="hr-HR" sz="1800" b="0" strike="noStrike" spc="-1" dirty="0">
              <a:solidFill>
                <a:srgbClr val="000000"/>
              </a:solidFill>
              <a:uFill>
                <a:solidFill>
                  <a:srgbClr val="FFFFFF"/>
                </a:solidFill>
              </a:uFill>
              <a:latin typeface="Arial" panose="020B0604020202020204"/>
            </a:endParaRPr>
          </a:p>
        </p:txBody>
      </p:sp>
      <p:sp>
        <p:nvSpPr>
          <p:cNvPr id="146" name="CustomShape 2"/>
          <p:cNvSpPr/>
          <p:nvPr/>
        </p:nvSpPr>
        <p:spPr>
          <a:xfrm>
            <a:off x="1371600" y="3886200"/>
            <a:ext cx="6400440" cy="1752120"/>
          </a:xfrm>
          <a:prstGeom prst="rect">
            <a:avLst/>
          </a:prstGeom>
          <a:noFill/>
          <a:ln w="9360">
            <a:noFill/>
          </a:ln>
        </p:spPr>
        <p:style>
          <a:lnRef idx="0">
            <a:srgbClr val="FFFFFF"/>
          </a:lnRef>
          <a:fillRef idx="0">
            <a:srgbClr val="FFFFFF"/>
          </a:fillRef>
          <a:effectRef idx="0">
            <a:srgbClr val="FFFFFF"/>
          </a:effectRef>
          <a:fontRef idx="minor"/>
        </p:style>
        <p:txBody>
          <a:bodyPr/>
          <a:lstStyle/>
          <a:p>
            <a:pPr algn="ctr">
              <a:lnSpc>
                <a:spcPct val="100000"/>
              </a:lnSpc>
            </a:pPr>
            <a:endParaRPr lang="hr-HR" sz="1800" b="0" strike="noStrike" spc="-1">
              <a:solidFill>
                <a:srgbClr val="000000"/>
              </a:solidFill>
              <a:uFill>
                <a:solidFill>
                  <a:srgbClr val="FFFFFF"/>
                </a:solidFill>
              </a:uFill>
              <a:latin typeface="Arial" panose="020B0604020202020204"/>
            </a:endParaRPr>
          </a:p>
          <a:p>
            <a:pPr algn="ctr">
              <a:lnSpc>
                <a:spcPct val="100000"/>
              </a:lnSpc>
            </a:pPr>
            <a:endParaRPr lang="hr-HR" sz="1800" b="0" strike="noStrike" spc="-1">
              <a:solidFill>
                <a:srgbClr val="000000"/>
              </a:solidFill>
              <a:uFill>
                <a:solidFill>
                  <a:srgbClr val="FFFFFF"/>
                </a:solidFill>
              </a:uFill>
              <a:latin typeface="Arial" panose="020B0604020202020204"/>
            </a:endParaRPr>
          </a:p>
        </p:txBody>
      </p:sp>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203848" y="0"/>
            <a:ext cx="5832647" cy="6292233"/>
          </a:xfrm>
          <a:prstGeom prst="rect">
            <a:avLst/>
          </a:prstGeom>
        </p:spPr>
        <p:txBody>
          <a:bodyPr spcFirstLastPara="1" wrap="square" lIns="91425" tIns="91425" rIns="91425" bIns="91425" anchor="t" anchorCtr="0">
            <a:noAutofit/>
          </a:bodyPr>
          <a:lstStyle/>
          <a:p>
            <a:pPr marL="0" indent="0" algn="just" eaLnBrk="1" hangingPunct="1">
              <a:lnSpc>
                <a:spcPct val="100000"/>
              </a:lnSpc>
              <a:spcBef>
                <a:spcPct val="0"/>
              </a:spcBef>
              <a:buFontTx/>
              <a:buChar char="-"/>
            </a:pPr>
            <a:r>
              <a:rPr lang="pl-PL" sz="2400" dirty="0">
                <a:solidFill>
                  <a:schemeClr val="bg2"/>
                </a:solidFill>
                <a:latin typeface="Arial" panose="020B0604020202020204" pitchFamily="34" charset="0"/>
                <a:ea typeface="Times New Roman" panose="02020603050405020304" pitchFamily="18" charset="0"/>
                <a:cs typeface="Arial" panose="020B0604020202020204" pitchFamily="34" charset="0"/>
              </a:rPr>
              <a:t>Dostava je izvršena u skladu s </a:t>
            </a:r>
            <a:r>
              <a:rPr lang="pl-PL"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čl</a:t>
            </a:r>
            <a:r>
              <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pl-PL"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13</a:t>
            </a:r>
            <a:r>
              <a:rPr lang="pl-PL" sz="2400" dirty="0">
                <a:solidFill>
                  <a:schemeClr val="bg2"/>
                </a:solidFill>
                <a:latin typeface="Arial" panose="020B0604020202020204" pitchFamily="34" charset="0"/>
                <a:ea typeface="Times New Roman" panose="02020603050405020304" pitchFamily="18" charset="0"/>
                <a:cs typeface="Arial" panose="020B0604020202020204" pitchFamily="34" charset="0"/>
              </a:rPr>
              <a:t>.</a:t>
            </a:r>
            <a:r>
              <a:rPr lang="hr-HR"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endParaRPr lang="en-US"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endParaRPr lang="en-US" sz="2200" dirty="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hr-HR" sz="2200" dirty="0">
                <a:solidFill>
                  <a:schemeClr val="bg2"/>
                </a:solidFill>
                <a:latin typeface="Arial" panose="020B0604020202020204" pitchFamily="34" charset="0"/>
                <a:ea typeface="Times New Roman" panose="02020603050405020304" pitchFamily="18" charset="0"/>
                <a:cs typeface="Arial" panose="020B0604020202020204" pitchFamily="34" charset="0"/>
              </a:rPr>
              <a:t>Dostava dužniku s dokazom o </a:t>
            </a:r>
            <a:r>
              <a:rPr lang="hr-HR"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primitku</a:t>
            </a:r>
            <a:endParaRPr lang="en-US"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252000" indent="-252000">
              <a:lnSpc>
                <a:spcPct val="100000"/>
              </a:lnSpc>
            </a:pPr>
            <a:r>
              <a:rPr lang="hr-HR" sz="2000" dirty="0" smtClean="0">
                <a:solidFill>
                  <a:schemeClr val="bg2"/>
                </a:solidFill>
              </a:rPr>
              <a:t>- </a:t>
            </a:r>
            <a:r>
              <a:rPr lang="hr-HR" sz="2000" dirty="0">
                <a:solidFill>
                  <a:schemeClr val="bg2"/>
                </a:solidFill>
              </a:rPr>
              <a:t>osobna dostava s potvrdom o primitku koja sadrži i datum primitka, a koju potpisuje dužnik;</a:t>
            </a:r>
          </a:p>
          <a:p>
            <a:pPr marL="252000" indent="-252000">
              <a:lnSpc>
                <a:spcPct val="100000"/>
              </a:lnSpc>
            </a:pPr>
            <a:r>
              <a:rPr lang="hr-HR" sz="2000" dirty="0">
                <a:solidFill>
                  <a:schemeClr val="bg2"/>
                </a:solidFill>
              </a:rPr>
              <a:t>- osobna dostava potvrđena dokumentom koji potpisuje ovlaštena osoba koja je obavila dostavu, u kojoj se navodi da je dužnik pismeno primio ili odbio primiti bez pravnog opravdanja, uz datum dostave; </a:t>
            </a:r>
          </a:p>
          <a:p>
            <a:pPr marL="252000" indent="-252000">
              <a:lnSpc>
                <a:spcPct val="100000"/>
              </a:lnSpc>
            </a:pPr>
            <a:r>
              <a:rPr lang="hr-HR" sz="2000" dirty="0">
                <a:solidFill>
                  <a:schemeClr val="bg2"/>
                </a:solidFill>
              </a:rPr>
              <a:t>- dostava poštom s potvrdom o primitku, koja sadrži i datum primitka, koju potpisuje i vraća dužnik; </a:t>
            </a:r>
          </a:p>
          <a:p>
            <a:pPr marL="252000" indent="-252000">
              <a:lnSpc>
                <a:spcPct val="100000"/>
              </a:lnSpc>
            </a:pPr>
            <a:r>
              <a:rPr lang="hr-HR" sz="2000" dirty="0">
                <a:solidFill>
                  <a:schemeClr val="bg2"/>
                </a:solidFill>
              </a:rPr>
              <a:t>- dostava elektroničkim sredstvima kao što su telefaks ili elektronička pošta, s potvrdom o primitku uključujući datum primitka, koju potpisuje i vraća dužnik. </a:t>
            </a:r>
          </a:p>
          <a:p>
            <a:pPr marL="252000" indent="-252000">
              <a:lnSpc>
                <a:spcPct val="100000"/>
              </a:lnSpc>
            </a:pPr>
            <a:r>
              <a:rPr lang="hr-HR" sz="2000" dirty="0">
                <a:solidFill>
                  <a:schemeClr val="bg2"/>
                </a:solidFill>
              </a:rPr>
              <a:t>- Svi pozivi na ročište mogu se dužniku dostaviti kao prethodno. ili usmenim putem, tijekom prethodnog ročišta o istoj tražbini, što se upisuje u zapisnik s tog ročišta.</a:t>
            </a:r>
          </a:p>
          <a:p>
            <a:pPr marL="0" indent="0" algn="just" eaLnBrk="1" hangingPunct="1">
              <a:lnSpc>
                <a:spcPct val="100000"/>
              </a:lnSpc>
              <a:spcBef>
                <a:spcPct val="0"/>
              </a:spcBef>
              <a:buFontTx/>
              <a:buChar char="-"/>
            </a:pPr>
            <a:r>
              <a:rPr lang="hr-HR" sz="2200" dirty="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108455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en-US" dirty="0" err="1" smtClean="0"/>
              <a:t>Dostava</a:t>
            </a:r>
            <a:r>
              <a:rPr lang="en-US" dirty="0" smtClean="0"/>
              <a:t> </a:t>
            </a:r>
            <a:r>
              <a:rPr lang="en-US" dirty="0" err="1" smtClean="0"/>
              <a:t>sukladno</a:t>
            </a:r>
            <a:r>
              <a:rPr lang="en-US" dirty="0" smtClean="0"/>
              <a:t> </a:t>
            </a:r>
            <a:r>
              <a:rPr lang="en-US" dirty="0" err="1" smtClean="0"/>
              <a:t>čl</a:t>
            </a:r>
            <a:r>
              <a:rPr lang="en-US" dirty="0" smtClean="0"/>
              <a:t>. 14.</a:t>
            </a:r>
            <a:br>
              <a:rPr lang="en-US" dirty="0" smtClean="0"/>
            </a:br>
            <a:endParaRPr lang="hr-HR" dirty="0"/>
          </a:p>
        </p:txBody>
      </p:sp>
      <p:sp>
        <p:nvSpPr>
          <p:cNvPr id="5" name="Pravokutnik 4"/>
          <p:cNvSpPr/>
          <p:nvPr/>
        </p:nvSpPr>
        <p:spPr>
          <a:xfrm>
            <a:off x="0" y="394692"/>
            <a:ext cx="8989719" cy="6740307"/>
          </a:xfrm>
          <a:prstGeom prst="rect">
            <a:avLst/>
          </a:prstGeom>
        </p:spPr>
        <p:txBody>
          <a:bodyPr wrap="square">
            <a:spAutoFit/>
          </a:bodyPr>
          <a:lstStyle/>
          <a:p>
            <a:endParaRPr lang="en-US" sz="1600" dirty="0" smtClean="0"/>
          </a:p>
          <a:p>
            <a:endParaRPr lang="en-US" sz="1600" dirty="0"/>
          </a:p>
          <a:p>
            <a:r>
              <a:rPr lang="vi-VN" sz="1600" dirty="0" smtClean="0"/>
              <a:t>Dostava </a:t>
            </a:r>
            <a:r>
              <a:rPr lang="vi-VN" sz="1600" dirty="0"/>
              <a:t>podneska kojim se pokreće sudski postupak ili ekvivalentnog pismena i bilo kakvog poziva na ročište dužniku može se obaviti i na jedan od sljedećih načina: </a:t>
            </a:r>
          </a:p>
          <a:p>
            <a:r>
              <a:rPr lang="vi-VN" sz="1600" dirty="0"/>
              <a:t>(a) osobna dostava na osobnoj adresi dužnika osobama koje žive u istome kućanstvu kao i dužnik ili su tamo zaposlene; </a:t>
            </a:r>
          </a:p>
          <a:p>
            <a:r>
              <a:rPr lang="vi-VN" sz="1600" dirty="0"/>
              <a:t>(b) u slučaju samozaposlenog dužnika ili pravne osobe, osobna dostava u poslovnim prostorijama dužnika, osobama koje dužnik zapošljava; </a:t>
            </a:r>
          </a:p>
          <a:p>
            <a:r>
              <a:rPr lang="vi-VN" sz="1600" dirty="0"/>
              <a:t>(c) ostavljanjem pismena u dužnikovom poštanskom sandučiću; </a:t>
            </a:r>
          </a:p>
          <a:p>
            <a:r>
              <a:rPr lang="vi-VN" sz="1600" dirty="0"/>
              <a:t>(d) ostavljanjem pismena u poštanskom uredu ili kod nadležnih javnih tijela uz ostavljanje pisane obavijesti o pismenu u dužnikovom poštanskom sandučiću, pod uvjetom da se u pisanoj obavijesti jasno navodi vrsta pismena kao sudskog pismena, ili pravni učinci te obavijesti kao obavljene dostave pismena zbog koje počinju teći rokovi; </a:t>
            </a:r>
          </a:p>
          <a:p>
            <a:r>
              <a:rPr lang="vi-VN" sz="1600" dirty="0"/>
              <a:t>(e) dostava poštom, bez dokaza u smislu odredaba stavka 3., ako dužnik ima adresu u državi članici podrijetla; </a:t>
            </a:r>
          </a:p>
          <a:p>
            <a:r>
              <a:rPr lang="vi-VN" sz="1600" dirty="0"/>
              <a:t>(f) elektroničkim putem, uz automatsku potvrdu uručivanja, pod uvjetom da je dužnik unaprijed izričito pristao na ovakav način dostave. </a:t>
            </a:r>
          </a:p>
          <a:p>
            <a:r>
              <a:rPr lang="vi-VN" sz="1600" dirty="0"/>
              <a:t>Prethodno navedena dostava nije dopuštena ako sa sigurnošću nije utvrđena adresa dužnika. </a:t>
            </a:r>
          </a:p>
          <a:p>
            <a:r>
              <a:rPr lang="vi-VN" sz="1600" dirty="0"/>
              <a:t>3. Dostava se potvrđuje: </a:t>
            </a:r>
          </a:p>
          <a:p>
            <a:r>
              <a:rPr lang="vi-VN" sz="1600" dirty="0"/>
              <a:t>(a) dokumentom koji potpisuje ovlaštena osoba koja je obavila dostavu uz navođenje: </a:t>
            </a:r>
          </a:p>
          <a:p>
            <a:r>
              <a:rPr lang="vi-VN" sz="1600" dirty="0"/>
              <a:t>i. načina dostave koji je korišten; i </a:t>
            </a:r>
          </a:p>
          <a:p>
            <a:r>
              <a:rPr lang="vi-VN" sz="1600" dirty="0"/>
              <a:t>ii. datuma dostave; i </a:t>
            </a:r>
          </a:p>
          <a:p>
            <a:r>
              <a:rPr lang="vi-VN" sz="1600" dirty="0"/>
              <a:t>iii. ako je pismeno dostavljeno osobi koja nije dužnik, imena te osobe i njezina veza s dužnikom; </a:t>
            </a:r>
          </a:p>
          <a:p>
            <a:r>
              <a:rPr lang="vi-VN" sz="1600" dirty="0"/>
              <a:t>ili </a:t>
            </a:r>
          </a:p>
          <a:p>
            <a:r>
              <a:rPr lang="vi-VN" sz="1600" dirty="0"/>
              <a:t>(b) potvrdom o primitku od strane osobe kojoj je pismeno uručeno, u smislu stavka 1. točaka (a) i (b).</a:t>
            </a:r>
          </a:p>
        </p:txBody>
      </p:sp>
    </p:spTree>
    <p:extLst>
      <p:ext uri="{BB962C8B-B14F-4D97-AF65-F5344CB8AC3E}">
        <p14:creationId xmlns:p14="http://schemas.microsoft.com/office/powerpoint/2010/main" val="1363841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47864" y="0"/>
            <a:ext cx="5688631" cy="6292233"/>
          </a:xfrm>
          <a:prstGeom prst="rect">
            <a:avLst/>
          </a:prstGeom>
        </p:spPr>
        <p:txBody>
          <a:bodyPr spcFirstLastPara="1" wrap="square" lIns="91425" tIns="91425" rIns="91425" bIns="91425" anchor="t" anchorCtr="0">
            <a:noAutofit/>
          </a:bodyPr>
          <a:lstStyle/>
          <a:p>
            <a:pPr marL="0" indent="0" algn="just" eaLnBrk="1" hangingPunct="1">
              <a:lnSpc>
                <a:spcPct val="100000"/>
              </a:lnSpc>
              <a:spcBef>
                <a:spcPct val="0"/>
              </a:spcBef>
              <a:buFontTx/>
              <a:buChar char="-"/>
            </a:pPr>
            <a:r>
              <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a:t>
            </a:r>
            <a:r>
              <a:rPr lang="pl-PL"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skladu </a:t>
            </a:r>
            <a:r>
              <a:rPr lang="pl-PL" sz="2400" dirty="0">
                <a:solidFill>
                  <a:schemeClr val="bg2"/>
                </a:solidFill>
                <a:latin typeface="Arial" panose="020B0604020202020204" pitchFamily="34" charset="0"/>
                <a:ea typeface="Times New Roman" panose="02020603050405020304" pitchFamily="18" charset="0"/>
                <a:cs typeface="Arial" panose="020B0604020202020204" pitchFamily="34" charset="0"/>
              </a:rPr>
              <a:t>s člankom 18. stavkom 2. dokazano da je dužnik primio </a:t>
            </a:r>
            <a:r>
              <a:rPr lang="pl-PL"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pismeno</a:t>
            </a:r>
            <a:r>
              <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a:t>
            </a:r>
          </a:p>
          <a:p>
            <a:pPr marL="0" indent="0" algn="just" eaLnBrk="1" hangingPunct="1">
              <a:lnSpc>
                <a:spcPct val="100000"/>
              </a:lnSpc>
              <a:spcBef>
                <a:spcPct val="0"/>
              </a:spcBef>
              <a:buFontTx/>
              <a:buChar char="-"/>
            </a:pPr>
            <a:endParaRPr lang="en-US" sz="2400" dirty="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endPar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endParaRPr lang="en-US" sz="2400" dirty="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vi-VN" sz="2200" dirty="0">
                <a:solidFill>
                  <a:schemeClr val="bg2"/>
                </a:solidFill>
                <a:latin typeface="Arial" panose="020B0604020202020204" pitchFamily="34" charset="0"/>
                <a:ea typeface="Times New Roman" panose="02020603050405020304" pitchFamily="18" charset="0"/>
                <a:cs typeface="Arial" panose="020B0604020202020204" pitchFamily="34" charset="0"/>
              </a:rPr>
              <a:t>Ako postupak u državi članici podrijetla nije u skladu s postupovnim zahtjevima iz članka 13. ili članka 14., takva se neusklađenost može sanirati ako se u sudskome postupku pokazalo iz ponašanja dužnika da je on osobno primio dostavljeni podnesak pravodobno za pripremu svojeg očitovanja.</a:t>
            </a:r>
            <a:endParaRPr lang="en-US"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endParaRPr lang="en-US"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hr-HR" sz="2200" dirty="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3411270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47864" y="0"/>
            <a:ext cx="5688631" cy="6292233"/>
          </a:xfrm>
          <a:prstGeom prst="rect">
            <a:avLst/>
          </a:prstGeom>
        </p:spPr>
        <p:txBody>
          <a:bodyPr spcFirstLastPara="1" wrap="square" lIns="91425" tIns="91425" rIns="91425" bIns="91425" anchor="t" anchorCtr="0">
            <a:noAutofit/>
          </a:bodyPr>
          <a:lstStyle/>
          <a:p>
            <a:pPr marL="0" indent="0" algn="just" eaLnBrk="1" hangingPunct="1">
              <a:lnSpc>
                <a:spcPct val="100000"/>
              </a:lnSpc>
              <a:spcBef>
                <a:spcPct val="0"/>
              </a:spcBef>
              <a:buFontTx/>
              <a:buChar char="-"/>
            </a:pPr>
            <a:r>
              <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a:t>
            </a:r>
            <a:r>
              <a:rPr lang="pl-PL" sz="2400" dirty="0">
                <a:solidFill>
                  <a:schemeClr val="bg2"/>
                </a:solidFill>
                <a:latin typeface="Arial" panose="020B0604020202020204" pitchFamily="34" charset="0"/>
                <a:ea typeface="Times New Roman" panose="02020603050405020304" pitchFamily="18" charset="0"/>
                <a:cs typeface="Arial" panose="020B0604020202020204" pitchFamily="34" charset="0"/>
              </a:rPr>
              <a:t>Dužnik je obaviješten u skladu s člankom 17.</a:t>
            </a:r>
            <a:r>
              <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a:t>
            </a:r>
          </a:p>
          <a:p>
            <a:pPr marL="0" indent="0" algn="just" eaLnBrk="1" hangingPunct="1">
              <a:lnSpc>
                <a:spcPct val="100000"/>
              </a:lnSpc>
              <a:spcBef>
                <a:spcPct val="0"/>
              </a:spcBef>
              <a:buFontTx/>
              <a:buChar char="-"/>
            </a:pPr>
            <a:endParaRPr lang="en-US" sz="2400" dirty="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108000" indent="0">
              <a:lnSpc>
                <a:spcPct val="100000"/>
              </a:lnSpc>
              <a:buNone/>
            </a:pPr>
            <a:r>
              <a:rPr lang="hr-HR" sz="1800" b="1" dirty="0" smtClean="0">
                <a:solidFill>
                  <a:schemeClr val="bg2"/>
                </a:solidFill>
              </a:rPr>
              <a:t>Dostava </a:t>
            </a:r>
            <a:r>
              <a:rPr lang="hr-HR" sz="1800" b="1" dirty="0">
                <a:solidFill>
                  <a:schemeClr val="bg2"/>
                </a:solidFill>
              </a:rPr>
              <a:t>pravodobne obavijesti dužniku o </a:t>
            </a:r>
            <a:r>
              <a:rPr lang="hr-HR" sz="1800" b="1" dirty="0" err="1">
                <a:solidFill>
                  <a:schemeClr val="bg2"/>
                </a:solidFill>
              </a:rPr>
              <a:t>postupovnim</a:t>
            </a:r>
            <a:r>
              <a:rPr lang="hr-HR" sz="1800" b="1" dirty="0">
                <a:solidFill>
                  <a:schemeClr val="bg2"/>
                </a:solidFill>
              </a:rPr>
              <a:t> koracima potrebnim za osporavanje tražbine </a:t>
            </a:r>
            <a:endParaRPr lang="hr-HR" sz="1800" dirty="0">
              <a:solidFill>
                <a:schemeClr val="bg2"/>
              </a:solidFill>
            </a:endParaRPr>
          </a:p>
          <a:p>
            <a:pPr marL="108000" indent="0">
              <a:lnSpc>
                <a:spcPct val="100000"/>
              </a:lnSpc>
            </a:pPr>
            <a:r>
              <a:rPr lang="hr-HR" sz="1800" dirty="0">
                <a:solidFill>
                  <a:schemeClr val="bg2"/>
                </a:solidFill>
              </a:rPr>
              <a:t>U podnesku ili uz podnesak kojom se pokreće sudski postupak, u ekvivalentnom pismenu ili u bilo kakvome pozivu na ročište, mora se jasno navesti sljedeće: </a:t>
            </a:r>
          </a:p>
          <a:p>
            <a:pPr marL="108000" indent="0">
              <a:lnSpc>
                <a:spcPct val="100000"/>
              </a:lnSpc>
            </a:pPr>
            <a:r>
              <a:rPr lang="hr-HR" sz="1800" dirty="0">
                <a:solidFill>
                  <a:schemeClr val="bg2"/>
                </a:solidFill>
              </a:rPr>
              <a:t>(a) </a:t>
            </a:r>
            <a:r>
              <a:rPr lang="hr-HR" sz="1800" dirty="0" err="1">
                <a:solidFill>
                  <a:schemeClr val="bg2"/>
                </a:solidFill>
              </a:rPr>
              <a:t>postupovni</a:t>
            </a:r>
            <a:r>
              <a:rPr lang="hr-HR" sz="1800" dirty="0">
                <a:solidFill>
                  <a:schemeClr val="bg2"/>
                </a:solidFill>
              </a:rPr>
              <a:t> uvjeti za osporavanje tražbine, uključujući i rok za osporavanje tražbine pisanim putem ili rok za očitovanje pred sudom, ako je primjenjivo, naziv i adresa ustanove kojoj se treba odgovoriti ili ustanova pred kojom se mora pojaviti, ako je primjenjivo, te obveza za zastupanja od strane odvjetnika; </a:t>
            </a:r>
          </a:p>
          <a:p>
            <a:pPr marL="108000" indent="0">
              <a:lnSpc>
                <a:spcPct val="100000"/>
              </a:lnSpc>
            </a:pPr>
            <a:r>
              <a:rPr lang="hr-HR" sz="1800" dirty="0">
                <a:solidFill>
                  <a:schemeClr val="bg2"/>
                </a:solidFill>
              </a:rPr>
              <a:t>(b) posljedice neulaganja prigovora ili izostanak s ročišta, a posebno, ako je primjenjivo, mogućnost donošenja ili izvršenja sudske odluke protiv dužnika te stavljanja na teret troškova povezanih sa sudskim postupkom. </a:t>
            </a:r>
            <a:endParaRPr lang="en-US" sz="18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hr-HR" sz="2200" dirty="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3002414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47864" y="0"/>
            <a:ext cx="5688631" cy="6292233"/>
          </a:xfrm>
          <a:prstGeom prst="rect">
            <a:avLst/>
          </a:prstGeom>
        </p:spPr>
        <p:txBody>
          <a:bodyPr spcFirstLastPara="1" wrap="square" lIns="91425" tIns="91425" rIns="91425" bIns="91425" anchor="t" anchorCtr="0">
            <a:noAutofit/>
          </a:bodyPr>
          <a:lstStyle/>
          <a:p>
            <a:pPr marL="0" indent="0" algn="just" eaLnBrk="1" hangingPunct="1">
              <a:lnSpc>
                <a:spcPct val="100000"/>
              </a:lnSpc>
              <a:spcBef>
                <a:spcPct val="0"/>
              </a:spcBef>
              <a:buFontTx/>
              <a:buChar char="-"/>
            </a:pPr>
            <a:endParaRPr lang="en-US" sz="18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endParaRPr lang="hr-HR" sz="1800" dirty="0">
              <a:solidFill>
                <a:schemeClr val="bg2"/>
              </a:solidFill>
            </a:endParaRPr>
          </a:p>
          <a:p>
            <a:r>
              <a:rPr lang="vi-VN" sz="1800" dirty="0">
                <a:solidFill>
                  <a:schemeClr val="bg2"/>
                </a:solidFill>
              </a:rPr>
              <a:t>sudska odluka može biti potvrđena kao europski nalog za izvršenje samo ako dužnik ima pravo, u skladu s pravom države članice podrijetla, zatražiti preispitivanje sudske odluke ako: </a:t>
            </a:r>
          </a:p>
          <a:p>
            <a:r>
              <a:rPr lang="vi-VN" sz="1800" dirty="0">
                <a:solidFill>
                  <a:schemeClr val="bg2"/>
                </a:solidFill>
              </a:rPr>
              <a:t>(a) </a:t>
            </a:r>
            <a:r>
              <a:rPr lang="vi-VN" sz="1800" dirty="0" smtClean="0">
                <a:solidFill>
                  <a:schemeClr val="bg2"/>
                </a:solidFill>
              </a:rPr>
              <a:t>i</a:t>
            </a:r>
            <a:r>
              <a:rPr lang="vi-VN" sz="1800" dirty="0">
                <a:solidFill>
                  <a:schemeClr val="bg2"/>
                </a:solidFill>
              </a:rPr>
              <a:t>. je podnesak kojom se pokreće sudski postupak ili ekvivalentno pismeno ili, ako je primjenjivo, poziv na ročište, dostavljen na jedan od načina predviđenih u članku 14.; i </a:t>
            </a:r>
          </a:p>
          <a:p>
            <a:r>
              <a:rPr lang="hr-HR" sz="1800" dirty="0" err="1">
                <a:solidFill>
                  <a:schemeClr val="bg2"/>
                </a:solidFill>
              </a:rPr>
              <a:t>ii</a:t>
            </a:r>
            <a:r>
              <a:rPr lang="hr-HR" sz="1800" dirty="0">
                <a:solidFill>
                  <a:schemeClr val="bg2"/>
                </a:solidFill>
              </a:rPr>
              <a:t>. dostava nije obavljena pravodobno na način da mu omogući pripremu očitovanja, bez njegove krivnje; </a:t>
            </a:r>
          </a:p>
          <a:p>
            <a:r>
              <a:rPr lang="hr-HR" sz="1800" dirty="0">
                <a:solidFill>
                  <a:schemeClr val="bg2"/>
                </a:solidFill>
              </a:rPr>
              <a:t>ili </a:t>
            </a:r>
          </a:p>
          <a:p>
            <a:r>
              <a:rPr lang="hr-HR" sz="1800" dirty="0">
                <a:solidFill>
                  <a:schemeClr val="bg2"/>
                </a:solidFill>
              </a:rPr>
              <a:t>(b) je dužnik bio spriječen osporiti tražbinu zbog više sile, ili zbog izvanrednih okolnosti, bez njegove krivnje, </a:t>
            </a:r>
            <a:endParaRPr lang="en-US" sz="1800" dirty="0" smtClean="0">
              <a:solidFill>
                <a:schemeClr val="bg2"/>
              </a:solidFill>
            </a:endParaRPr>
          </a:p>
          <a:p>
            <a:endParaRPr lang="hr-HR" sz="1800" dirty="0">
              <a:solidFill>
                <a:schemeClr val="bg2"/>
              </a:solidFill>
            </a:endParaRPr>
          </a:p>
          <a:p>
            <a:r>
              <a:rPr lang="hr-HR" sz="1800" dirty="0">
                <a:solidFill>
                  <a:schemeClr val="bg2"/>
                </a:solidFill>
              </a:rPr>
              <a:t>pod uvjetom da je, u bilo kojem od ovih slučajeva, djelovao odmah. </a:t>
            </a:r>
            <a:r>
              <a:rPr lang="hr-HR" sz="2200" dirty="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380561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b="1" dirty="0" err="1" smtClean="0"/>
              <a:t>Autentične</a:t>
            </a:r>
            <a:r>
              <a:rPr lang="en-US" b="1" dirty="0" smtClean="0"/>
              <a:t> </a:t>
            </a:r>
            <a:r>
              <a:rPr lang="en-US" b="1" dirty="0" err="1" smtClean="0"/>
              <a:t>isprave</a:t>
            </a:r>
            <a:r>
              <a:rPr lang="en-US" b="1" dirty="0" smtClean="0"/>
              <a:t> – </a:t>
            </a:r>
            <a:r>
              <a:rPr lang="en-US" b="1" dirty="0" err="1" smtClean="0"/>
              <a:t>javne</a:t>
            </a:r>
            <a:r>
              <a:rPr lang="en-US" b="1" dirty="0" smtClean="0"/>
              <a:t> </a:t>
            </a:r>
            <a:r>
              <a:rPr lang="en-US" b="1" dirty="0" err="1" smtClean="0"/>
              <a:t>isprave</a:t>
            </a: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47864" y="0"/>
            <a:ext cx="5688631" cy="6292233"/>
          </a:xfrm>
          <a:prstGeom prst="rect">
            <a:avLst/>
          </a:prstGeom>
        </p:spPr>
        <p:txBody>
          <a:bodyPr spcFirstLastPara="1" wrap="square" lIns="91425" tIns="91425" rIns="91425" bIns="91425" anchor="t" anchorCtr="0">
            <a:noAutofit/>
          </a:bodyPr>
          <a:lstStyle/>
          <a:p>
            <a:pPr marL="0" indent="0" algn="just" eaLnBrk="1" hangingPunct="1">
              <a:lnSpc>
                <a:spcPct val="100000"/>
              </a:lnSpc>
              <a:spcBef>
                <a:spcPct val="0"/>
              </a:spcBef>
              <a:buFontTx/>
              <a:buChar char="-"/>
            </a:pPr>
            <a:endPar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vi-VN"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Autentična </a:t>
            </a:r>
            <a:r>
              <a:rPr lang="vi-VN" sz="2400" dirty="0">
                <a:solidFill>
                  <a:schemeClr val="bg2"/>
                </a:solidFill>
                <a:latin typeface="Arial" panose="020B0604020202020204" pitchFamily="34" charset="0"/>
                <a:ea typeface="Times New Roman" panose="02020603050405020304" pitchFamily="18" charset="0"/>
                <a:cs typeface="Arial" panose="020B0604020202020204" pitchFamily="34" charset="0"/>
              </a:rPr>
              <a:t>isprava koja se odnosi na nespornu tražbinu koja je izvršiva u jednoj državi članici, na prijedlog upućen tijelu kojeg je ovlastila država članica podrijetla, potvrđuje se kao europski nalog za izvršenje, korištenjem standardnog obrasca. </a:t>
            </a:r>
          </a:p>
          <a:p>
            <a:pPr marL="0" indent="0" algn="just" eaLnBrk="1" hangingPunct="1">
              <a:lnSpc>
                <a:spcPct val="100000"/>
              </a:lnSpc>
              <a:spcBef>
                <a:spcPct val="0"/>
              </a:spcBef>
              <a:buFontTx/>
              <a:buChar char="-"/>
            </a:pPr>
            <a:endParaRPr lang="vi-VN" sz="2400" dirty="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vi-VN" sz="2400" dirty="0">
                <a:solidFill>
                  <a:schemeClr val="bg2"/>
                </a:solidFill>
                <a:latin typeface="Arial" panose="020B0604020202020204" pitchFamily="34" charset="0"/>
                <a:ea typeface="Times New Roman" panose="02020603050405020304" pitchFamily="18" charset="0"/>
                <a:cs typeface="Arial" panose="020B0604020202020204" pitchFamily="34" charset="0"/>
              </a:rPr>
              <a:t> Autentična isprava koja je potvrđena kao europski nalog za izvršenje u državi članici podrijetla izvršava se u državama članicama bez potrebe izjavljivanja izvršivosti i bez ikakve mogućnosti osporavanja njezine izvršivosti.</a:t>
            </a:r>
          </a:p>
          <a:p>
            <a:pPr marL="0" indent="0" algn="just" eaLnBrk="1" hangingPunct="1">
              <a:lnSpc>
                <a:spcPct val="100000"/>
              </a:lnSpc>
              <a:spcBef>
                <a:spcPct val="0"/>
              </a:spcBef>
              <a:buFontTx/>
              <a:buChar char="-"/>
            </a:pPr>
            <a:r>
              <a:rPr lang="hr-HR" sz="2200" dirty="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275643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47864" y="0"/>
            <a:ext cx="5688631" cy="6292233"/>
          </a:xfrm>
          <a:prstGeom prst="rect">
            <a:avLst/>
          </a:prstGeom>
        </p:spPr>
        <p:txBody>
          <a:bodyPr spcFirstLastPara="1" wrap="square" lIns="91425" tIns="91425" rIns="91425" bIns="91425" anchor="t" anchorCtr="0">
            <a:noAutofit/>
          </a:bodyPr>
          <a:lstStyle/>
          <a:p>
            <a:pPr marL="0" indent="0" algn="just" eaLnBrk="1" hangingPunct="1">
              <a:lnSpc>
                <a:spcPct val="100000"/>
              </a:lnSpc>
              <a:spcBef>
                <a:spcPct val="0"/>
              </a:spcBef>
              <a:buFontTx/>
              <a:buChar char="-"/>
            </a:pPr>
            <a:endPar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endPar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endParaRPr lang="en-US" sz="2400" dirty="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vi-VN"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Potvrda </a:t>
            </a:r>
            <a:r>
              <a:rPr lang="vi-VN" sz="2400" dirty="0">
                <a:solidFill>
                  <a:schemeClr val="bg2"/>
                </a:solidFill>
                <a:latin typeface="Arial" panose="020B0604020202020204" pitchFamily="34" charset="0"/>
                <a:ea typeface="Times New Roman" panose="02020603050405020304" pitchFamily="18" charset="0"/>
                <a:cs typeface="Arial" panose="020B0604020202020204" pitchFamily="34" charset="0"/>
              </a:rPr>
              <a:t>europskog naloga za izvršenje se, na prijedlog upućen sudu podrijetla</a:t>
            </a:r>
          </a:p>
          <a:p>
            <a:pPr marL="0" indent="0" algn="just" eaLnBrk="1" hangingPunct="1">
              <a:lnSpc>
                <a:spcPct val="100000"/>
              </a:lnSpc>
              <a:spcBef>
                <a:spcPct val="0"/>
              </a:spcBef>
              <a:buFontTx/>
              <a:buChar char="-"/>
            </a:pPr>
            <a:endPar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vi-VN"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a:t>
            </a:r>
            <a:r>
              <a:rPr lang="vi-VN" sz="2400" dirty="0">
                <a:solidFill>
                  <a:schemeClr val="bg2"/>
                </a:solidFill>
                <a:latin typeface="Arial" panose="020B0604020202020204" pitchFamily="34" charset="0"/>
                <a:ea typeface="Times New Roman" panose="02020603050405020304" pitchFamily="18" charset="0"/>
                <a:cs typeface="Arial" panose="020B0604020202020204" pitchFamily="34" charset="0"/>
              </a:rPr>
              <a:t>a) ispravlja ako, zbog materijalne pogreške, postoji razlika između sudske odluke i potvrde;</a:t>
            </a:r>
          </a:p>
          <a:p>
            <a:pPr marL="0" indent="0" algn="just" eaLnBrk="1" hangingPunct="1">
              <a:lnSpc>
                <a:spcPct val="100000"/>
              </a:lnSpc>
              <a:spcBef>
                <a:spcPct val="0"/>
              </a:spcBef>
              <a:buFontTx/>
              <a:buChar char="-"/>
            </a:pPr>
            <a:endPar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vi-VN"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a:t>
            </a:r>
            <a:r>
              <a:rPr lang="vi-VN" sz="2400" dirty="0">
                <a:solidFill>
                  <a:schemeClr val="bg2"/>
                </a:solidFill>
                <a:latin typeface="Arial" panose="020B0604020202020204" pitchFamily="34" charset="0"/>
                <a:ea typeface="Times New Roman" panose="02020603050405020304" pitchFamily="18" charset="0"/>
                <a:cs typeface="Arial" panose="020B0604020202020204" pitchFamily="34" charset="0"/>
              </a:rPr>
              <a:t>b) povlači ako je očito da je izdana pogreškom, s obzirom na uvjete propisane ovom Uredbom.</a:t>
            </a:r>
            <a:r>
              <a:rPr lang="hr-HR"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endParaRPr lang="en-US"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hr-HR"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1161648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47864" y="0"/>
            <a:ext cx="5688631" cy="6292233"/>
          </a:xfrm>
          <a:prstGeom prst="rect">
            <a:avLst/>
          </a:prstGeom>
        </p:spPr>
        <p:txBody>
          <a:bodyPr spcFirstLastPara="1" wrap="square" lIns="91425" tIns="91425" rIns="91425" bIns="91425" anchor="t" anchorCtr="0">
            <a:noAutofit/>
          </a:bodyPr>
          <a:lstStyle/>
          <a:p>
            <a:pPr marL="0" indent="0" algn="just" eaLnBrk="1" hangingPunct="1">
              <a:lnSpc>
                <a:spcPct val="100000"/>
              </a:lnSpc>
              <a:spcBef>
                <a:spcPct val="0"/>
              </a:spcBef>
              <a:buFontTx/>
              <a:buChar char="-"/>
            </a:pPr>
            <a:endPar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endPar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288000" indent="-180000">
              <a:lnSpc>
                <a:spcPct val="100000"/>
              </a:lnSpc>
            </a:pPr>
            <a:endParaRPr lang="en-US" sz="2000" dirty="0" smtClean="0">
              <a:solidFill>
                <a:schemeClr val="bg2"/>
              </a:solidFill>
            </a:endParaRPr>
          </a:p>
          <a:p>
            <a:pPr marL="288000" indent="-180000">
              <a:lnSpc>
                <a:spcPct val="100000"/>
              </a:lnSpc>
            </a:pPr>
            <a:r>
              <a:rPr lang="vi-VN" sz="2000" dirty="0" smtClean="0">
                <a:solidFill>
                  <a:schemeClr val="bg2"/>
                </a:solidFill>
              </a:rPr>
              <a:t>Na </a:t>
            </a:r>
            <a:r>
              <a:rPr lang="vi-VN" sz="2000" dirty="0">
                <a:solidFill>
                  <a:schemeClr val="bg2"/>
                </a:solidFill>
              </a:rPr>
              <a:t>prijedlog dužnika, nadležni sud države članice izvršenja odbit će izvršenje ako je sudska odluka, potvrđena kao europski nalog za izvršenje, u suprotnosti s ranijom sudskom odlukom donesenom u bilo kojoj državi članici ili trećoj zemlji, pod uvjetom da: </a:t>
            </a:r>
          </a:p>
          <a:p>
            <a:pPr marL="288000" indent="-180000">
              <a:lnSpc>
                <a:spcPct val="100000"/>
              </a:lnSpc>
            </a:pPr>
            <a:r>
              <a:rPr lang="pl-PL" sz="2000" dirty="0">
                <a:solidFill>
                  <a:schemeClr val="bg2"/>
                </a:solidFill>
              </a:rPr>
              <a:t>(a) je ranija sudska odluka donesena o istom predmetu spora između istih stranaka; i </a:t>
            </a:r>
          </a:p>
          <a:p>
            <a:pPr marL="288000" indent="-180000">
              <a:lnSpc>
                <a:spcPct val="100000"/>
              </a:lnSpc>
            </a:pPr>
            <a:r>
              <a:rPr lang="hr-HR" sz="2000" dirty="0">
                <a:solidFill>
                  <a:schemeClr val="bg2"/>
                </a:solidFill>
              </a:rPr>
              <a:t>(b) je ranija sudska odluka donesena u državi članici izvršenja ili ako ispunjava uvjete potrebne za njezino priznavanje u državi članici izvršenja; i </a:t>
            </a:r>
          </a:p>
          <a:p>
            <a:pPr marL="288000" indent="-180000">
              <a:lnSpc>
                <a:spcPct val="100000"/>
              </a:lnSpc>
            </a:pPr>
            <a:r>
              <a:rPr lang="hr-HR" sz="2000" dirty="0">
                <a:solidFill>
                  <a:schemeClr val="bg2"/>
                </a:solidFill>
              </a:rPr>
              <a:t>(c) suprotnost nije bila i nije mogla biti uvažena kao prigovor u sudskome postupku u državi članici podrijetla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endParaRPr lang="en-US"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0" indent="0" algn="just" eaLnBrk="1" hangingPunct="1">
              <a:lnSpc>
                <a:spcPct val="100000"/>
              </a:lnSpc>
              <a:spcBef>
                <a:spcPct val="0"/>
              </a:spcBef>
              <a:buFontTx/>
              <a:buChar char="-"/>
            </a:pPr>
            <a:r>
              <a:rPr lang="hr-HR"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4167178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b="1" dirty="0" smtClean="0"/>
              <a:t>OZ – 357 </a:t>
            </a: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47864" y="0"/>
            <a:ext cx="5688631" cy="6292233"/>
          </a:xfrm>
          <a:prstGeom prst="rect">
            <a:avLst/>
          </a:prstGeom>
        </p:spPr>
        <p:txBody>
          <a:bodyPr spcFirstLastPara="1" wrap="square" lIns="91425" tIns="91425" rIns="91425" bIns="91425" anchor="t" anchorCtr="0">
            <a:noAutofit/>
          </a:bodyPr>
          <a:lstStyle/>
          <a:p>
            <a:pPr marL="0" indent="0" algn="just" eaLnBrk="1" hangingPunct="1">
              <a:lnSpc>
                <a:spcPct val="100000"/>
              </a:lnSpc>
              <a:spcBef>
                <a:spcPct val="0"/>
              </a:spcBef>
              <a:buFontTx/>
              <a:buChar char="-"/>
            </a:pPr>
            <a:endPar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marL="144000" indent="0">
              <a:lnSpc>
                <a:spcPct val="100000"/>
              </a:lnSpc>
            </a:pPr>
            <a:r>
              <a:rPr lang="hr-HR" sz="2000" dirty="0">
                <a:solidFill>
                  <a:schemeClr val="bg2"/>
                </a:solidFill>
              </a:rPr>
              <a:t>U Republici Hrvatskoj su za izdavanje:</a:t>
            </a:r>
          </a:p>
          <a:p>
            <a:pPr marL="144000" indent="0">
              <a:lnSpc>
                <a:spcPct val="100000"/>
              </a:lnSpc>
            </a:pPr>
            <a:r>
              <a:rPr lang="hr-HR" sz="2000" dirty="0">
                <a:solidFill>
                  <a:schemeClr val="bg2"/>
                </a:solidFill>
              </a:rPr>
              <a:t>- potvrde o europskom ovršnom naslovu prema odredbi članka 9</a:t>
            </a:r>
            <a:r>
              <a:rPr lang="hr-HR" sz="2000" dirty="0" smtClean="0">
                <a:solidFill>
                  <a:schemeClr val="bg2"/>
                </a:solidFill>
              </a:rPr>
              <a:t>.</a:t>
            </a:r>
            <a:r>
              <a:rPr lang="en-US" sz="2000" dirty="0" smtClean="0">
                <a:solidFill>
                  <a:schemeClr val="bg2"/>
                </a:solidFill>
              </a:rPr>
              <a:t> </a:t>
            </a:r>
            <a:r>
              <a:rPr lang="hr-HR" sz="2000" dirty="0" smtClean="0">
                <a:solidFill>
                  <a:schemeClr val="bg2"/>
                </a:solidFill>
              </a:rPr>
              <a:t>stavka </a:t>
            </a:r>
            <a:r>
              <a:rPr lang="hr-HR" sz="2000" dirty="0">
                <a:solidFill>
                  <a:schemeClr val="bg2"/>
                </a:solidFill>
              </a:rPr>
              <a:t>1. Uredbe,</a:t>
            </a:r>
          </a:p>
          <a:p>
            <a:pPr marL="144000" indent="0">
              <a:lnSpc>
                <a:spcPct val="100000"/>
              </a:lnSpc>
            </a:pPr>
            <a:r>
              <a:rPr lang="hr-HR" sz="2000" dirty="0">
                <a:solidFill>
                  <a:schemeClr val="bg2"/>
                </a:solidFill>
              </a:rPr>
              <a:t>- potvrde o ovršnosti sudske nagodbe prema odredbi članka </a:t>
            </a:r>
            <a:r>
              <a:rPr lang="hr-HR" sz="2000" dirty="0" smtClean="0">
                <a:solidFill>
                  <a:schemeClr val="bg2"/>
                </a:solidFill>
              </a:rPr>
              <a:t>24.stavka </a:t>
            </a:r>
            <a:r>
              <a:rPr lang="hr-HR" sz="2000" dirty="0">
                <a:solidFill>
                  <a:schemeClr val="bg2"/>
                </a:solidFill>
              </a:rPr>
              <a:t>1. Uredbe,</a:t>
            </a:r>
          </a:p>
          <a:p>
            <a:pPr marL="144000" indent="0">
              <a:lnSpc>
                <a:spcPct val="100000"/>
              </a:lnSpc>
            </a:pPr>
            <a:r>
              <a:rPr lang="hr-HR" sz="2000" dirty="0">
                <a:solidFill>
                  <a:schemeClr val="bg2"/>
                </a:solidFill>
              </a:rPr>
              <a:t>- potvrde o ovršnosti druge javne isprave koja je ovršna </a:t>
            </a:r>
            <a:r>
              <a:rPr lang="hr-HR" sz="2000" dirty="0" smtClean="0">
                <a:solidFill>
                  <a:schemeClr val="bg2"/>
                </a:solidFill>
              </a:rPr>
              <a:t>u</a:t>
            </a:r>
            <a:r>
              <a:rPr lang="en-US" sz="2000" dirty="0" smtClean="0">
                <a:solidFill>
                  <a:schemeClr val="bg2"/>
                </a:solidFill>
              </a:rPr>
              <a:t> </a:t>
            </a:r>
            <a:r>
              <a:rPr lang="hr-HR" sz="2000" dirty="0" smtClean="0">
                <a:solidFill>
                  <a:schemeClr val="bg2"/>
                </a:solidFill>
              </a:rPr>
              <a:t>Republici </a:t>
            </a:r>
            <a:r>
              <a:rPr lang="hr-HR" sz="2000" dirty="0">
                <a:solidFill>
                  <a:schemeClr val="bg2"/>
                </a:solidFill>
              </a:rPr>
              <a:t>Hrvatskoj prema odredbi članka 25. stavka 1. Uredbe,</a:t>
            </a:r>
          </a:p>
          <a:p>
            <a:pPr marL="144000" indent="0">
              <a:lnSpc>
                <a:spcPct val="100000"/>
              </a:lnSpc>
            </a:pPr>
            <a:r>
              <a:rPr lang="hr-HR" sz="2000" dirty="0">
                <a:solidFill>
                  <a:schemeClr val="bg2"/>
                </a:solidFill>
              </a:rPr>
              <a:t>- i potvrdama prema odredbama članka 6. stavaka 2. i 3. Uredbe,</a:t>
            </a:r>
          </a:p>
          <a:p>
            <a:pPr marL="144000" indent="0">
              <a:lnSpc>
                <a:spcPct val="100000"/>
              </a:lnSpc>
            </a:pPr>
            <a:r>
              <a:rPr lang="hr-HR" sz="2000" dirty="0">
                <a:solidFill>
                  <a:schemeClr val="bg2"/>
                </a:solidFill>
              </a:rPr>
              <a:t>nadležni sudovi, upravna tijela, javni bilježnici ili pravne i </a:t>
            </a:r>
            <a:r>
              <a:rPr lang="en-US" sz="2000" dirty="0" smtClean="0">
                <a:solidFill>
                  <a:schemeClr val="bg2"/>
                </a:solidFill>
              </a:rPr>
              <a:t>f</a:t>
            </a:r>
            <a:r>
              <a:rPr lang="hr-HR" sz="2000" dirty="0" err="1" smtClean="0">
                <a:solidFill>
                  <a:schemeClr val="bg2"/>
                </a:solidFill>
              </a:rPr>
              <a:t>zičke</a:t>
            </a:r>
            <a:r>
              <a:rPr lang="en-US" sz="2000" dirty="0" smtClean="0">
                <a:solidFill>
                  <a:schemeClr val="bg2"/>
                </a:solidFill>
              </a:rPr>
              <a:t> </a:t>
            </a:r>
            <a:r>
              <a:rPr lang="hr-HR" sz="2000" dirty="0" smtClean="0">
                <a:solidFill>
                  <a:schemeClr val="bg2"/>
                </a:solidFill>
              </a:rPr>
              <a:t>osobe </a:t>
            </a:r>
            <a:r>
              <a:rPr lang="hr-HR" sz="2000" dirty="0">
                <a:solidFill>
                  <a:schemeClr val="bg2"/>
                </a:solidFill>
              </a:rPr>
              <a:t>s javnim ovlastima koji su ovlašteni izdati ovršni </a:t>
            </a:r>
            <a:r>
              <a:rPr lang="hr-HR" sz="2000" dirty="0" err="1" smtClean="0">
                <a:solidFill>
                  <a:schemeClr val="bg2"/>
                </a:solidFill>
              </a:rPr>
              <a:t>otpravak</a:t>
            </a:r>
            <a:r>
              <a:rPr lang="en-US" sz="2000" dirty="0" smtClean="0">
                <a:solidFill>
                  <a:schemeClr val="bg2"/>
                </a:solidFill>
              </a:rPr>
              <a:t> </a:t>
            </a:r>
            <a:r>
              <a:rPr lang="hr-HR" sz="2000" dirty="0" smtClean="0">
                <a:solidFill>
                  <a:schemeClr val="bg2"/>
                </a:solidFill>
              </a:rPr>
              <a:t>domaće </a:t>
            </a:r>
            <a:r>
              <a:rPr lang="hr-HR" sz="2000" dirty="0">
                <a:solidFill>
                  <a:schemeClr val="bg2"/>
                </a:solidFill>
              </a:rPr>
              <a:t>europske ovršne isprave o nespornim tražbinama.</a:t>
            </a:r>
            <a:r>
              <a:rPr lang="hr-HR" sz="2000" dirty="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200" dirty="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4116717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b="1" dirty="0" smtClean="0"/>
              <a:t>OZ – 358 </a:t>
            </a: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47864" y="0"/>
            <a:ext cx="5688631" cy="6292233"/>
          </a:xfrm>
          <a:prstGeom prst="rect">
            <a:avLst/>
          </a:prstGeom>
        </p:spPr>
        <p:txBody>
          <a:bodyPr spcFirstLastPara="1" wrap="square" lIns="91425" tIns="91425" rIns="91425" bIns="91425" anchor="t" anchorCtr="0">
            <a:noAutofit/>
          </a:bodyPr>
          <a:lstStyle/>
          <a:p>
            <a:pPr marL="180000" indent="-108000">
              <a:lnSpc>
                <a:spcPct val="100000"/>
              </a:lnSpc>
              <a:buClrTx/>
              <a:buSzPct val="46000"/>
              <a:buFont typeface="Arial" panose="020B0604020202020204" pitchFamily="34" charset="0"/>
              <a:buChar char="•"/>
            </a:pPr>
            <a:r>
              <a:rPr lang="hr-HR" sz="2000" dirty="0" smtClean="0">
                <a:solidFill>
                  <a:schemeClr val="bg2"/>
                </a:solidFill>
              </a:rPr>
              <a:t>Potvrde se izdaju se bez prethodnoga saslušanja dužnika.</a:t>
            </a:r>
          </a:p>
          <a:p>
            <a:pPr marL="180000" indent="-108000">
              <a:lnSpc>
                <a:spcPct val="100000"/>
              </a:lnSpc>
              <a:buClrTx/>
              <a:buSzPct val="46000"/>
              <a:buFont typeface="Arial" panose="020B0604020202020204" pitchFamily="34" charset="0"/>
              <a:buChar char="•"/>
            </a:pPr>
            <a:r>
              <a:rPr lang="hr-HR" sz="2000" dirty="0" smtClean="0">
                <a:solidFill>
                  <a:schemeClr val="bg2"/>
                </a:solidFill>
              </a:rPr>
              <a:t>Tijelo </a:t>
            </a:r>
            <a:r>
              <a:rPr lang="hr-HR" sz="2000" dirty="0">
                <a:solidFill>
                  <a:schemeClr val="bg2"/>
                </a:solidFill>
              </a:rPr>
              <a:t>ili osoba koja je izdala potvrdu dostavit će </a:t>
            </a:r>
            <a:r>
              <a:rPr lang="hr-HR" sz="2000" dirty="0" err="1">
                <a:solidFill>
                  <a:schemeClr val="bg2"/>
                </a:solidFill>
              </a:rPr>
              <a:t>otpravak</a:t>
            </a:r>
            <a:r>
              <a:rPr lang="hr-HR" sz="2000" dirty="0">
                <a:solidFill>
                  <a:schemeClr val="bg2"/>
                </a:solidFill>
              </a:rPr>
              <a:t> potvrde dužniku po službenoj dužnosti.</a:t>
            </a:r>
          </a:p>
          <a:p>
            <a:pPr marL="180000" indent="-108000">
              <a:lnSpc>
                <a:spcPct val="100000"/>
              </a:lnSpc>
              <a:buClrTx/>
              <a:buSzPct val="46000"/>
              <a:buFont typeface="Arial" panose="020B0604020202020204" pitchFamily="34" charset="0"/>
              <a:buChar char="•"/>
            </a:pPr>
            <a:r>
              <a:rPr lang="hr-HR" sz="2000" dirty="0">
                <a:solidFill>
                  <a:schemeClr val="bg2"/>
                </a:solidFill>
              </a:rPr>
              <a:t>Ako sud ili upravno tijelo odbace ili odbiju zahtjev za izdavanje potvrde, podnositelj zahtjeva ima pravo žalbe protiv rješenja kojim je njegov zahtjev odbačen ili odbijen uz odgovarajuću primjenu odredaba zakona koji uređuju žalbu protiv odluke kojom je prijedlog za ovrhu (izvršenje) odbačen ili odbijen.</a:t>
            </a:r>
          </a:p>
          <a:p>
            <a:pPr marL="180000" indent="-108000">
              <a:lnSpc>
                <a:spcPct val="100000"/>
              </a:lnSpc>
              <a:buClrTx/>
              <a:buSzPct val="46000"/>
              <a:buFont typeface="Arial" panose="020B0604020202020204" pitchFamily="34" charset="0"/>
              <a:buChar char="•"/>
            </a:pPr>
            <a:r>
              <a:rPr lang="hr-HR" sz="2000" dirty="0">
                <a:solidFill>
                  <a:schemeClr val="bg2"/>
                </a:solidFill>
              </a:rPr>
              <a:t>Ako javni bilježnik nađe da nisu ispunjeni uvjeti za izdavanje potvrde, zahtjev za izdavanje potvrde s prijepisom odgovarajuće svoje isprave ili spisa proslijedit će općinskom sudu na čijem je području njegovo sjedište radi donošenja odluke o zahtjevu. Javni je bilježnik dužan obrazložiti zašto smatra da nisu ispunjene pretpostavke za prihvaćanje zahtjeva stranke.</a:t>
            </a:r>
          </a:p>
          <a:p>
            <a:pPr marL="144000" indent="0">
              <a:lnSpc>
                <a:spcPct val="100000"/>
              </a:lnSpc>
            </a:pPr>
            <a:r>
              <a:rPr lang="hr-HR"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1186576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5"/>
          <p:cNvSpPr txBox="1">
            <a:spLocks noGrp="1"/>
          </p:cNvSpPr>
          <p:nvPr>
            <p:ph type="title"/>
          </p:nvPr>
        </p:nvSpPr>
        <p:spPr>
          <a:xfrm>
            <a:off x="471900" y="332656"/>
            <a:ext cx="8222100" cy="167591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dirty="0" smtClean="0"/>
              <a:t>“Molim sud da mi izda Potvrdu za provedbu ove presude u Njemačkoj.”</a:t>
            </a:r>
            <a:br>
              <a:rPr lang="en" b="1" dirty="0" smtClean="0"/>
            </a:br>
            <a:endParaRPr b="1" dirty="0"/>
          </a:p>
        </p:txBody>
      </p:sp>
      <p:sp>
        <p:nvSpPr>
          <p:cNvPr id="195" name="Google Shape;195;p35"/>
          <p:cNvSpPr txBox="1">
            <a:spLocks noGrp="1"/>
          </p:cNvSpPr>
          <p:nvPr>
            <p:ph type="body" idx="1"/>
          </p:nvPr>
        </p:nvSpPr>
        <p:spPr>
          <a:xfrm>
            <a:off x="471900" y="2558767"/>
            <a:ext cx="3999900" cy="3613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endParaRPr lang="en-US" sz="1800" dirty="0" smtClean="0">
              <a:solidFill>
                <a:srgbClr val="000000"/>
              </a:solidFill>
            </a:endParaRPr>
          </a:p>
          <a:p>
            <a:pPr marL="457200" lvl="0" indent="-342900" algn="l" rtl="0">
              <a:spcBef>
                <a:spcPts val="0"/>
              </a:spcBef>
              <a:spcAft>
                <a:spcPts val="0"/>
              </a:spcAft>
              <a:buClr>
                <a:srgbClr val="000000"/>
              </a:buClr>
              <a:buSzPts val="1800"/>
              <a:buChar char="●"/>
            </a:pPr>
            <a:endParaRPr lang="en-US" sz="1800" dirty="0" smtClean="0">
              <a:solidFill>
                <a:srgbClr val="000000"/>
              </a:solidFill>
            </a:endParaRPr>
          </a:p>
          <a:p>
            <a:pPr marL="457200" lvl="0" indent="-342900" algn="l" rtl="0">
              <a:spcBef>
                <a:spcPts val="0"/>
              </a:spcBef>
              <a:spcAft>
                <a:spcPts val="0"/>
              </a:spcAft>
              <a:buClr>
                <a:srgbClr val="000000"/>
              </a:buClr>
              <a:buSzPts val="1800"/>
              <a:buChar char="●"/>
            </a:pPr>
            <a:r>
              <a:rPr lang="hr-HR" sz="1800" dirty="0" smtClean="0">
                <a:solidFill>
                  <a:srgbClr val="000000"/>
                </a:solidFill>
              </a:rPr>
              <a:t>N</a:t>
            </a:r>
            <a:r>
              <a:rPr lang="en" sz="1800" dirty="0" smtClean="0">
                <a:solidFill>
                  <a:srgbClr val="000000"/>
                </a:solidFill>
              </a:rPr>
              <a:t>asljeđivanje</a:t>
            </a:r>
          </a:p>
          <a:p>
            <a:pPr marL="457200" lvl="0" indent="-342900" algn="l" rtl="0">
              <a:spcBef>
                <a:spcPts val="0"/>
              </a:spcBef>
              <a:spcAft>
                <a:spcPts val="0"/>
              </a:spcAft>
              <a:buClr>
                <a:srgbClr val="000000"/>
              </a:buClr>
              <a:buSzPts val="1800"/>
              <a:buChar char="●"/>
            </a:pPr>
            <a:endParaRPr lang="en" sz="1800" dirty="0">
              <a:solidFill>
                <a:srgbClr val="000000"/>
              </a:solidFill>
            </a:endParaRPr>
          </a:p>
          <a:p>
            <a:pPr marL="457200" lvl="0" indent="-342900" algn="l" rtl="0">
              <a:spcBef>
                <a:spcPts val="0"/>
              </a:spcBef>
              <a:spcAft>
                <a:spcPts val="0"/>
              </a:spcAft>
              <a:buClr>
                <a:srgbClr val="000000"/>
              </a:buClr>
              <a:buSzPts val="1800"/>
              <a:buChar char="●"/>
            </a:pPr>
            <a:r>
              <a:rPr lang="en" sz="1800" dirty="0" smtClean="0">
                <a:solidFill>
                  <a:srgbClr val="000000"/>
                </a:solidFill>
              </a:rPr>
              <a:t>Obiteljsko</a:t>
            </a:r>
          </a:p>
          <a:p>
            <a:pPr marL="457200" lvl="0" indent="-342900" algn="l" rtl="0">
              <a:spcBef>
                <a:spcPts val="0"/>
              </a:spcBef>
              <a:spcAft>
                <a:spcPts val="0"/>
              </a:spcAft>
              <a:buClr>
                <a:srgbClr val="000000"/>
              </a:buClr>
              <a:buSzPts val="1800"/>
              <a:buChar char="●"/>
            </a:pPr>
            <a:endParaRPr lang="en-US" sz="1800" dirty="0" smtClean="0">
              <a:solidFill>
                <a:srgbClr val="000000"/>
              </a:solidFill>
            </a:endParaRPr>
          </a:p>
          <a:p>
            <a:pPr marL="457200" lvl="0" indent="-342900" algn="l" rtl="0">
              <a:spcBef>
                <a:spcPts val="0"/>
              </a:spcBef>
              <a:spcAft>
                <a:spcPts val="0"/>
              </a:spcAft>
              <a:buClr>
                <a:srgbClr val="000000"/>
              </a:buClr>
              <a:buSzPts val="1800"/>
              <a:buChar char="●"/>
            </a:pPr>
            <a:r>
              <a:rPr lang="en-US" sz="1800" dirty="0" err="1" smtClean="0">
                <a:solidFill>
                  <a:srgbClr val="000000"/>
                </a:solidFill>
              </a:rPr>
              <a:t>Europski</a:t>
            </a:r>
            <a:r>
              <a:rPr lang="en-US" sz="1800" dirty="0" smtClean="0">
                <a:solidFill>
                  <a:srgbClr val="000000"/>
                </a:solidFill>
              </a:rPr>
              <a:t> </a:t>
            </a:r>
            <a:r>
              <a:rPr lang="en-US" sz="1800" dirty="0" err="1" smtClean="0">
                <a:solidFill>
                  <a:srgbClr val="000000"/>
                </a:solidFill>
              </a:rPr>
              <a:t>platni</a:t>
            </a:r>
            <a:r>
              <a:rPr lang="en-US" sz="1800" dirty="0" smtClean="0">
                <a:solidFill>
                  <a:srgbClr val="000000"/>
                </a:solidFill>
              </a:rPr>
              <a:t> </a:t>
            </a:r>
            <a:r>
              <a:rPr lang="en-US" sz="1800" dirty="0" err="1" smtClean="0">
                <a:solidFill>
                  <a:srgbClr val="000000"/>
                </a:solidFill>
              </a:rPr>
              <a:t>nalog</a:t>
            </a:r>
            <a:endParaRPr lang="en-US" sz="1800" dirty="0" smtClean="0">
              <a:solidFill>
                <a:srgbClr val="000000"/>
              </a:solidFill>
            </a:endParaRPr>
          </a:p>
          <a:p>
            <a:pPr marL="457200" lvl="0" indent="-342900" algn="l" rtl="0">
              <a:spcBef>
                <a:spcPts val="0"/>
              </a:spcBef>
              <a:spcAft>
                <a:spcPts val="0"/>
              </a:spcAft>
              <a:buClr>
                <a:srgbClr val="000000"/>
              </a:buClr>
              <a:buSzPts val="1800"/>
              <a:buChar char="●"/>
            </a:pPr>
            <a:endParaRPr lang="en-US" sz="1800" dirty="0">
              <a:solidFill>
                <a:srgbClr val="000000"/>
              </a:solidFill>
            </a:endParaRPr>
          </a:p>
          <a:p>
            <a:pPr marL="457200" lvl="0" indent="-342900" algn="l" rtl="0">
              <a:spcBef>
                <a:spcPts val="0"/>
              </a:spcBef>
              <a:spcAft>
                <a:spcPts val="0"/>
              </a:spcAft>
              <a:buClr>
                <a:srgbClr val="000000"/>
              </a:buClr>
              <a:buSzPts val="1800"/>
              <a:buChar char="●"/>
            </a:pPr>
            <a:r>
              <a:rPr lang="en-US" sz="1800" dirty="0" err="1" smtClean="0">
                <a:solidFill>
                  <a:srgbClr val="000000"/>
                </a:solidFill>
              </a:rPr>
              <a:t>Europski</a:t>
            </a:r>
            <a:r>
              <a:rPr lang="en-US" sz="1800" dirty="0" smtClean="0">
                <a:solidFill>
                  <a:srgbClr val="000000"/>
                </a:solidFill>
              </a:rPr>
              <a:t> </a:t>
            </a:r>
            <a:r>
              <a:rPr lang="en-US" sz="1800" dirty="0" err="1" smtClean="0">
                <a:solidFill>
                  <a:srgbClr val="000000"/>
                </a:solidFill>
              </a:rPr>
              <a:t>spor</a:t>
            </a:r>
            <a:r>
              <a:rPr lang="en-US" sz="1800" dirty="0" smtClean="0">
                <a:solidFill>
                  <a:srgbClr val="000000"/>
                </a:solidFill>
              </a:rPr>
              <a:t> male </a:t>
            </a:r>
            <a:r>
              <a:rPr lang="en-US" sz="1800" dirty="0" err="1" smtClean="0">
                <a:solidFill>
                  <a:srgbClr val="000000"/>
                </a:solidFill>
              </a:rPr>
              <a:t>vrijednosti</a:t>
            </a:r>
            <a:endParaRPr lang="en-US" sz="1800" dirty="0" smtClean="0">
              <a:solidFill>
                <a:srgbClr val="000000"/>
              </a:solidFill>
            </a:endParaRPr>
          </a:p>
        </p:txBody>
      </p:sp>
      <p:sp>
        <p:nvSpPr>
          <p:cNvPr id="196" name="Google Shape;196;p35"/>
          <p:cNvSpPr txBox="1">
            <a:spLocks noGrp="1"/>
          </p:cNvSpPr>
          <p:nvPr>
            <p:ph type="body" idx="2"/>
          </p:nvPr>
        </p:nvSpPr>
        <p:spPr>
          <a:xfrm>
            <a:off x="4694250" y="2558767"/>
            <a:ext cx="3999900" cy="36136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o u</a:t>
            </a:r>
            <a:r>
              <a:rPr lang="vi-VN" sz="1800" b="1" dirty="0" smtClean="0">
                <a:solidFill>
                  <a:srgbClr val="000000"/>
                </a:solidFill>
              </a:rPr>
              <a:t>vođenju europskog naloga za izvršenje za nesporne tražbine</a:t>
            </a:r>
            <a:r>
              <a:rPr lang="en-US" sz="1800" b="1" dirty="0">
                <a:solidFill>
                  <a:srgbClr val="000000"/>
                </a:solidFill>
              </a:rPr>
              <a:t> - </a:t>
            </a:r>
            <a:r>
              <a:rPr lang="en-US" sz="1800" b="1" dirty="0" smtClean="0">
                <a:solidFill>
                  <a:srgbClr val="000000"/>
                </a:solidFill>
              </a:rPr>
              <a:t> (</a:t>
            </a:r>
            <a:r>
              <a:rPr lang="en-US" sz="1800" b="1" dirty="0" err="1" smtClean="0">
                <a:solidFill>
                  <a:srgbClr val="000000"/>
                </a:solidFill>
              </a:rPr>
              <a:t>europski</a:t>
            </a:r>
            <a:r>
              <a:rPr lang="en-US" sz="1800" b="1" dirty="0" smtClean="0">
                <a:solidFill>
                  <a:srgbClr val="000000"/>
                </a:solidFill>
              </a:rPr>
              <a:t> </a:t>
            </a:r>
            <a:r>
              <a:rPr lang="en-US" sz="1800" b="1" dirty="0" err="1">
                <a:solidFill>
                  <a:srgbClr val="000000"/>
                </a:solidFill>
              </a:rPr>
              <a:t>nalog</a:t>
            </a:r>
            <a:r>
              <a:rPr lang="en-US" sz="1800" b="1" dirty="0">
                <a:solidFill>
                  <a:srgbClr val="000000"/>
                </a:solidFill>
              </a:rPr>
              <a:t> </a:t>
            </a:r>
            <a:r>
              <a:rPr lang="en-US" sz="1800" b="1" dirty="0" err="1">
                <a:solidFill>
                  <a:srgbClr val="000000"/>
                </a:solidFill>
              </a:rPr>
              <a:t>za</a:t>
            </a:r>
            <a:r>
              <a:rPr lang="en-US" sz="1800" b="1" dirty="0">
                <a:solidFill>
                  <a:srgbClr val="000000"/>
                </a:solidFill>
              </a:rPr>
              <a:t> </a:t>
            </a:r>
            <a:r>
              <a:rPr lang="en-US" sz="1800" b="1" dirty="0" err="1" smtClean="0">
                <a:solidFill>
                  <a:srgbClr val="000000"/>
                </a:solidFill>
              </a:rPr>
              <a:t>izvršenje</a:t>
            </a:r>
            <a:r>
              <a:rPr lang="en-US" sz="1800" b="1" dirty="0" smtClean="0">
                <a:solidFill>
                  <a:srgbClr val="000000"/>
                </a:solidFill>
              </a:rPr>
              <a:t>)</a:t>
            </a:r>
            <a:endParaRPr lang="en-US" sz="1800" b="1" dirty="0">
              <a:solidFill>
                <a:srgbClr val="000000"/>
              </a:solidFill>
            </a:endParaRPr>
          </a:p>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err="1" smtClean="0">
                <a:solidFill>
                  <a:srgbClr val="000000"/>
                </a:solidFill>
              </a:rPr>
              <a:t>Bruxelles</a:t>
            </a:r>
            <a:r>
              <a:rPr lang="en-US" sz="1800" b="1" dirty="0" smtClean="0">
                <a:solidFill>
                  <a:srgbClr val="000000"/>
                </a:solidFill>
              </a:rPr>
              <a:t> I</a:t>
            </a:r>
          </a:p>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err="1" smtClean="0">
                <a:solidFill>
                  <a:srgbClr val="000000"/>
                </a:solidFill>
              </a:rPr>
              <a:t>Bruxelles</a:t>
            </a:r>
            <a:r>
              <a:rPr lang="en-US" sz="1800" b="1" dirty="0" smtClean="0">
                <a:solidFill>
                  <a:srgbClr val="000000"/>
                </a:solidFill>
              </a:rPr>
              <a:t> </a:t>
            </a:r>
            <a:r>
              <a:rPr lang="en-US" sz="1800" b="1" dirty="0" err="1" smtClean="0">
                <a:solidFill>
                  <a:srgbClr val="000000"/>
                </a:solidFill>
              </a:rPr>
              <a:t>Ia</a:t>
            </a:r>
            <a:endParaRPr lang="en-US" sz="1800" b="1" dirty="0">
              <a:solidFill>
                <a:srgbClr val="000000"/>
              </a:solidFill>
            </a:endParaRPr>
          </a:p>
          <a:p>
            <a:pPr marL="0" lvl="0" indent="0">
              <a:spcBef>
                <a:spcPts val="1600"/>
              </a:spcBef>
              <a:spcAft>
                <a:spcPts val="1600"/>
              </a:spcAft>
              <a:buNone/>
            </a:pPr>
            <a:endParaRPr sz="1700" dirty="0">
              <a:solidFill>
                <a:srgbClr val="000000"/>
              </a:solidFill>
            </a:endParaRPr>
          </a:p>
        </p:txBody>
      </p:sp>
    </p:spTree>
    <p:extLst>
      <p:ext uri="{BB962C8B-B14F-4D97-AF65-F5344CB8AC3E}">
        <p14:creationId xmlns:p14="http://schemas.microsoft.com/office/powerpoint/2010/main" val="1988753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alpha val="41000"/>
              </a:srgbClr>
            </a:gs>
            <a:gs pos="61000">
              <a:srgbClr val="FBA97D">
                <a:alpha val="35000"/>
              </a:srgbClr>
            </a:gs>
            <a:gs pos="82001">
              <a:srgbClr val="FBD49C">
                <a:alpha val="43000"/>
              </a:srgbClr>
            </a:gs>
            <a:gs pos="100000">
              <a:srgbClr val="FEE7F2">
                <a:alpha val="45000"/>
              </a:srgbClr>
            </a:gs>
          </a:gsLst>
          <a:lin ang="5400000" scaled="0"/>
        </a:gradFill>
        <a:effectLst/>
      </p:bgPr>
    </p:bg>
    <p:spTree>
      <p:nvGrpSpPr>
        <p:cNvPr id="1" name=""/>
        <p:cNvGrpSpPr/>
        <p:nvPr/>
      </p:nvGrpSpPr>
      <p:grpSpPr>
        <a:xfrm>
          <a:off x="0" y="0"/>
          <a:ext cx="0" cy="0"/>
          <a:chOff x="0" y="0"/>
          <a:chExt cx="0" cy="0"/>
        </a:xfrm>
      </p:grpSpPr>
      <p:sp>
        <p:nvSpPr>
          <p:cNvPr id="2" name="Rectangle 7"/>
          <p:cNvSpPr>
            <a:spLocks noGrp="1" noChangeArrowheads="1"/>
          </p:cNvSpPr>
          <p:nvPr>
            <p:ph type="title"/>
          </p:nvPr>
        </p:nvSpPr>
        <p:spPr>
          <a:xfrm>
            <a:off x="179388" y="188913"/>
            <a:ext cx="8964612" cy="863600"/>
          </a:xfrm>
        </p:spPr>
        <p:txBody>
          <a:bodyPr rtlCol="0">
            <a:normAutofit fontScale="90000"/>
          </a:bodyPr>
          <a:lstStyle/>
          <a:p>
            <a:pPr eaLnBrk="1" fontAlgn="auto" hangingPunct="1">
              <a:spcAft>
                <a:spcPts val="0"/>
              </a:spcAft>
              <a:defRPr/>
            </a:pPr>
            <a:r>
              <a:rPr lang="hr-HR" sz="3200" dirty="0" smtClean="0">
                <a:solidFill>
                  <a:srgbClr val="FF0000"/>
                </a:solidFill>
              </a:rPr>
              <a:t/>
            </a:r>
            <a:br>
              <a:rPr lang="hr-HR" sz="3200" dirty="0" smtClean="0">
                <a:solidFill>
                  <a:srgbClr val="FF0000"/>
                </a:solidFill>
              </a:rPr>
            </a:br>
            <a:r>
              <a:rPr lang="hr-HR" sz="3200" dirty="0" smtClean="0">
                <a:solidFill>
                  <a:srgbClr val="FF0000"/>
                </a:solidFill>
              </a:rPr>
              <a:t> PRIMJENA Uredbi Bruxelles I </a:t>
            </a:r>
            <a:r>
              <a:rPr lang="hr-HR" sz="3200" dirty="0" err="1" smtClean="0">
                <a:solidFill>
                  <a:srgbClr val="FF0000"/>
                </a:solidFill>
              </a:rPr>
              <a:t>i</a:t>
            </a:r>
            <a:r>
              <a:rPr lang="hr-HR" sz="3200" dirty="0" smtClean="0">
                <a:solidFill>
                  <a:srgbClr val="FF0000"/>
                </a:solidFill>
              </a:rPr>
              <a:t> </a:t>
            </a:r>
            <a:r>
              <a:rPr lang="hr-HR" sz="3200" dirty="0" err="1" smtClean="0">
                <a:solidFill>
                  <a:srgbClr val="FF0000"/>
                </a:solidFill>
              </a:rPr>
              <a:t>Ia</a:t>
            </a:r>
            <a:r>
              <a:rPr lang="hr-HR" sz="3200" dirty="0" smtClean="0">
                <a:solidFill>
                  <a:srgbClr val="FF0000"/>
                </a:solidFill>
              </a:rPr>
              <a:t> s obzirom na vrijeme</a:t>
            </a:r>
            <a:br>
              <a:rPr lang="hr-HR" sz="3200" dirty="0" smtClean="0">
                <a:solidFill>
                  <a:srgbClr val="FF0000"/>
                </a:solidFill>
              </a:rPr>
            </a:br>
            <a:endParaRPr lang="hr-HR" dirty="0" smtClean="0">
              <a:solidFill>
                <a:srgbClr val="FF0000"/>
              </a:solidFill>
            </a:endParaRPr>
          </a:p>
        </p:txBody>
      </p:sp>
      <p:sp>
        <p:nvSpPr>
          <p:cNvPr id="28675" name="Rectangle 8"/>
          <p:cNvSpPr>
            <a:spLocks noGrp="1" noChangeArrowheads="1"/>
          </p:cNvSpPr>
          <p:nvPr>
            <p:ph idx="1"/>
          </p:nvPr>
        </p:nvSpPr>
        <p:spPr>
          <a:xfrm>
            <a:off x="179388" y="980729"/>
            <a:ext cx="8713787" cy="5877272"/>
          </a:xfrm>
        </p:spPr>
        <p:txBody>
          <a:bodyPr/>
          <a:lstStyle/>
          <a:p>
            <a:pPr algn="ctr">
              <a:buFont typeface="Arial" charset="0"/>
              <a:buNone/>
            </a:pPr>
            <a:r>
              <a:rPr lang="hr-HR" sz="2400" dirty="0" smtClean="0"/>
              <a:t>PRIZNANJE I OVRHA PRESUDA</a:t>
            </a:r>
          </a:p>
          <a:p>
            <a:pPr>
              <a:buFont typeface="Arial" charset="0"/>
              <a:buNone/>
            </a:pPr>
            <a:endParaRPr lang="hr-HR" sz="2400" dirty="0" smtClean="0"/>
          </a:p>
          <a:p>
            <a:pPr>
              <a:buFontTx/>
              <a:buChar char="-"/>
            </a:pPr>
            <a:r>
              <a:rPr lang="hr-HR" sz="2400" dirty="0" smtClean="0"/>
              <a:t>Postupak pokrenut prije 2.7.2013. – može se priznati i ovršiti presuda primjenom Uredbe Bruxelles I ali samo ako:</a:t>
            </a:r>
          </a:p>
          <a:p>
            <a:pPr lvl="1">
              <a:buFontTx/>
              <a:buChar char="-"/>
            </a:pPr>
            <a:r>
              <a:rPr lang="hr-HR" sz="2000" dirty="0" smtClean="0"/>
              <a:t>je presuda donesena NAKON 1.7.2013.</a:t>
            </a:r>
          </a:p>
          <a:p>
            <a:pPr lvl="1">
              <a:buFontTx/>
              <a:buChar char="-"/>
            </a:pPr>
            <a:r>
              <a:rPr lang="hr-HR" sz="2000" dirty="0" smtClean="0"/>
              <a:t>udovoljava pretpostavkama iz </a:t>
            </a:r>
            <a:r>
              <a:rPr lang="hr-HR" sz="2000" dirty="0" err="1" smtClean="0"/>
              <a:t>čl</a:t>
            </a:r>
            <a:r>
              <a:rPr lang="hr-HR" sz="2000" dirty="0" smtClean="0"/>
              <a:t>. 66. st. 2. b. Uredbe </a:t>
            </a:r>
            <a:r>
              <a:rPr lang="hr-HR" sz="2000" dirty="0" err="1" smtClean="0"/>
              <a:t>tj</a:t>
            </a:r>
            <a:r>
              <a:rPr lang="hr-HR" sz="2000" dirty="0" smtClean="0"/>
              <a:t>. da je nadležnost zasnovana sukladno Uredbi</a:t>
            </a:r>
          </a:p>
          <a:p>
            <a:pPr>
              <a:buFont typeface="Arial" charset="0"/>
              <a:buNone/>
            </a:pPr>
            <a:endParaRPr lang="hr-HR" sz="2400" dirty="0" smtClean="0"/>
          </a:p>
          <a:p>
            <a:pPr>
              <a:buFont typeface="Arial" charset="0"/>
              <a:buNone/>
            </a:pPr>
            <a:r>
              <a:rPr lang="hr-HR" sz="2400" dirty="0" smtClean="0"/>
              <a:t>- Ako je postupak pokrenut od 2.7.2013. do 9.1.2015.  - Uredba Bruxelles I</a:t>
            </a:r>
          </a:p>
          <a:p>
            <a:pPr>
              <a:buFont typeface="Arial" charset="0"/>
              <a:buNone/>
            </a:pPr>
            <a:endParaRPr lang="hr-HR" sz="2400" dirty="0" smtClean="0"/>
          </a:p>
          <a:p>
            <a:pPr>
              <a:buFont typeface="Arial" charset="0"/>
              <a:buNone/>
            </a:pPr>
            <a:r>
              <a:rPr lang="hr-HR" sz="2400" dirty="0" smtClean="0"/>
              <a:t>- ako je postupak pokrenut nakon 10.1.2015.  – Uredba Bruxelles </a:t>
            </a:r>
            <a:r>
              <a:rPr lang="hr-HR" sz="2400" dirty="0" err="1" smtClean="0"/>
              <a:t>Ia</a:t>
            </a:r>
            <a:endParaRPr lang="hr-HR" sz="2400" dirty="0" smtClean="0"/>
          </a:p>
        </p:txBody>
      </p:sp>
    </p:spTree>
    <p:extLst>
      <p:ext uri="{BB962C8B-B14F-4D97-AF65-F5344CB8AC3E}">
        <p14:creationId xmlns:p14="http://schemas.microsoft.com/office/powerpoint/2010/main" val="1069922317"/>
      </p:ext>
    </p:extLst>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457200" y="190440"/>
            <a:ext cx="8229240" cy="582120"/>
          </a:xfrm>
          <a:prstGeom prst="rect">
            <a:avLst/>
          </a:prstGeom>
          <a:noFill/>
          <a:ln>
            <a:noFill/>
          </a:ln>
        </p:spPr>
        <p:txBody>
          <a:bodyPr lIns="90000" tIns="45000" rIns="90000" bIns="45000" anchor="ctr"/>
          <a:lstStyle/>
          <a:p>
            <a:pPr>
              <a:lnSpc>
                <a:spcPct val="100000"/>
              </a:lnSpc>
            </a:pPr>
            <a:endParaRPr lang="en-GB" sz="1800" b="0" strike="noStrike" spc="-1">
              <a:solidFill>
                <a:srgbClr val="FFFFFF"/>
              </a:solidFill>
              <a:uFill>
                <a:solidFill>
                  <a:srgbClr val="FFFFFF"/>
                </a:solidFill>
              </a:uFill>
              <a:latin typeface="Arial" panose="020B0604020202020204"/>
            </a:endParaRPr>
          </a:p>
        </p:txBody>
      </p:sp>
      <p:sp>
        <p:nvSpPr>
          <p:cNvPr id="150" name="TextShape 2"/>
          <p:cNvSpPr txBox="1"/>
          <p:nvPr/>
        </p:nvSpPr>
        <p:spPr>
          <a:xfrm>
            <a:off x="1" y="191135"/>
            <a:ext cx="8388424" cy="5936615"/>
          </a:xfrm>
          <a:prstGeom prst="rect">
            <a:avLst/>
          </a:prstGeom>
          <a:noFill/>
          <a:ln>
            <a:noFill/>
          </a:ln>
        </p:spPr>
        <p:txBody>
          <a:bodyPr lIns="90000" tIns="45000" rIns="90000" bIns="45000"/>
          <a:lstStyle/>
          <a:p>
            <a:pPr lvl="1" indent="0">
              <a:lnSpc>
                <a:spcPct val="100000"/>
              </a:lnSpc>
              <a:buClr>
                <a:srgbClr val="000000"/>
              </a:buClr>
              <a:buFont typeface="Symbol" panose="05050102010706020507" charset="2"/>
              <a:buNone/>
            </a:pPr>
            <a:r>
              <a:rPr lang="hr-HR" altLang="en-GB" sz="2400" b="0" strike="noStrike" spc="-1" dirty="0">
                <a:solidFill>
                  <a:srgbClr val="000000"/>
                </a:solidFill>
                <a:uFill>
                  <a:solidFill>
                    <a:srgbClr val="FFFFFF"/>
                  </a:solidFill>
                </a:uFill>
                <a:latin typeface="Arial" panose="020B0604020202020204"/>
                <a:ea typeface="SimSun" panose="02010600030101010101" pitchFamily="2" charset="-122"/>
              </a:rPr>
              <a:t>U</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redb</a:t>
            </a:r>
            <a:r>
              <a:rPr lang="hr-HR" altLang="en-GB" sz="2400" b="0" strike="noStrike" spc="-1" dirty="0">
                <a:solidFill>
                  <a:srgbClr val="000000"/>
                </a:solidFill>
                <a:uFill>
                  <a:solidFill>
                    <a:srgbClr val="FFFFFF"/>
                  </a:solidFill>
                </a:uFill>
                <a:latin typeface="Arial" panose="020B0604020202020204"/>
                <a:ea typeface="SimSun" panose="02010600030101010101" pitchFamily="2" charset="-122"/>
              </a:rPr>
              <a:t>a</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Bruxelles</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I  </a:t>
            </a:r>
            <a:r>
              <a:rPr lang="hr-HR" alt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obavezan</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postupak</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priznanja</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sudskih</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odluka</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u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građanskim</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i</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trgovačkim</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pravima</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kao</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uvjet</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za</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izvršene</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u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drugoj</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državi</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p>
          <a:p>
            <a:pPr lvl="1" indent="0">
              <a:lnSpc>
                <a:spcPct val="100000"/>
              </a:lnSpc>
              <a:buClr>
                <a:srgbClr val="000000"/>
              </a:buClr>
              <a:buFont typeface="Symbol" panose="05050102010706020507" charset="2"/>
              <a:buNone/>
            </a:pPr>
            <a:r>
              <a:rPr lang="hr-HR" altLang="en-GB" sz="2400" b="0" strike="noStrike" spc="-1" dirty="0">
                <a:solidFill>
                  <a:srgbClr val="000000"/>
                </a:solidFill>
                <a:uFill>
                  <a:solidFill>
                    <a:srgbClr val="FFFFFF"/>
                  </a:solidFill>
                </a:uFill>
                <a:latin typeface="Arial" panose="020B0604020202020204"/>
                <a:ea typeface="SimSun" panose="02010600030101010101" pitchFamily="2" charset="-122"/>
              </a:rPr>
              <a:t>	-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primjenjivati</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hr-HR" altLang="en-GB" sz="2400" b="0" strike="noStrike" spc="-1" dirty="0">
                <a:solidFill>
                  <a:srgbClr val="000000"/>
                </a:solidFill>
                <a:uFill>
                  <a:solidFill>
                    <a:srgbClr val="FFFFFF"/>
                  </a:solidFill>
                </a:uFill>
                <a:latin typeface="Arial" panose="020B0604020202020204"/>
                <a:ea typeface="SimSun" panose="02010600030101010101" pitchFamily="2" charset="-122"/>
              </a:rPr>
              <a:t>će se </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u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svim</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sudskim</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slučajevima</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koji</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su</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započeti</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a:t>
            </a:r>
            <a:r>
              <a:rPr lang="en-GB" sz="2400" b="0" strike="noStrike" spc="-1" dirty="0" err="1">
                <a:solidFill>
                  <a:srgbClr val="000000"/>
                </a:solidFill>
                <a:uFill>
                  <a:solidFill>
                    <a:srgbClr val="FFFFFF"/>
                  </a:solidFill>
                </a:uFill>
                <a:latin typeface="Arial" panose="020B0604020202020204"/>
                <a:ea typeface="SimSun" panose="02010600030101010101" pitchFamily="2" charset="-122"/>
              </a:rPr>
              <a:t>prije</a:t>
            </a:r>
            <a:r>
              <a:rPr lang="en-GB" sz="2400" b="0" strike="noStrike" spc="-1" dirty="0">
                <a:solidFill>
                  <a:srgbClr val="000000"/>
                </a:solidFill>
                <a:uFill>
                  <a:solidFill>
                    <a:srgbClr val="FFFFFF"/>
                  </a:solidFill>
                </a:uFill>
                <a:latin typeface="Arial" panose="020B0604020202020204"/>
                <a:ea typeface="SimSun" panose="02010600030101010101" pitchFamily="2" charset="-122"/>
              </a:rPr>
              <a:t> 10.1.2015</a:t>
            </a:r>
            <a:r>
              <a:rPr lang="hr-HR" altLang="en-GB" sz="2400" b="0" strike="noStrike" spc="-1" dirty="0">
                <a:solidFill>
                  <a:srgbClr val="000000"/>
                </a:solidFill>
                <a:uFill>
                  <a:solidFill>
                    <a:srgbClr val="FFFFFF"/>
                  </a:solidFill>
                </a:uFill>
                <a:latin typeface="Arial" panose="020B0604020202020204"/>
                <a:ea typeface="SimSun" panose="02010600030101010101" pitchFamily="2" charset="-122"/>
              </a:rPr>
              <a:t>.</a:t>
            </a:r>
          </a:p>
          <a:p>
            <a:pPr lvl="1" indent="0">
              <a:lnSpc>
                <a:spcPct val="100000"/>
              </a:lnSpc>
              <a:buClr>
                <a:srgbClr val="000000"/>
              </a:buClr>
              <a:buFont typeface="Symbol" panose="05050102010706020507" charset="2"/>
              <a:buNone/>
            </a:pPr>
            <a:endParaRPr lang="en-GB" sz="2400" b="0" strike="noStrike" spc="-1" dirty="0">
              <a:solidFill>
                <a:srgbClr val="000000"/>
              </a:solidFill>
              <a:uFill>
                <a:solidFill>
                  <a:srgbClr val="FFFFFF"/>
                </a:solidFill>
              </a:uFill>
              <a:latin typeface="Arial" panose="020B0604020202020204"/>
            </a:endParaRPr>
          </a:p>
          <a:p>
            <a:pPr lvl="1" indent="0">
              <a:lnSpc>
                <a:spcPct val="100000"/>
              </a:lnSpc>
              <a:buClr>
                <a:srgbClr val="000000"/>
              </a:buClr>
              <a:buFont typeface="Symbol" panose="05050102010706020507" charset="2"/>
              <a:buNone/>
            </a:pPr>
            <a:endParaRPr lang="en-GB" sz="2400" b="0" strike="noStrike" spc="-1" dirty="0">
              <a:solidFill>
                <a:srgbClr val="000000"/>
              </a:solidFill>
              <a:uFill>
                <a:solidFill>
                  <a:srgbClr val="FFFFFF"/>
                </a:solidFill>
              </a:uFill>
              <a:latin typeface="Arial" panose="020B0604020202020204"/>
            </a:endParaRPr>
          </a:p>
          <a:p>
            <a:pPr lvl="1" indent="0">
              <a:lnSpc>
                <a:spcPct val="100000"/>
              </a:lnSpc>
              <a:buClr>
                <a:srgbClr val="000000"/>
              </a:buClr>
              <a:buFont typeface="Symbol" panose="05050102010706020507" charset="2"/>
              <a:buNone/>
            </a:pPr>
            <a:r>
              <a:rPr lang="en-GB" sz="2400" b="0" strike="noStrike" spc="-1" dirty="0" err="1">
                <a:solidFill>
                  <a:srgbClr val="000000"/>
                </a:solidFill>
                <a:uFill>
                  <a:solidFill>
                    <a:srgbClr val="FFFFFF"/>
                  </a:solidFill>
                </a:uFill>
                <a:latin typeface="Arial" panose="020B0604020202020204"/>
              </a:rPr>
              <a:t>Uredba</a:t>
            </a:r>
            <a:r>
              <a:rPr lang="en-GB" sz="2400" b="0" strike="noStrike" spc="-1" dirty="0">
                <a:solidFill>
                  <a:srgbClr val="000000"/>
                </a:solidFill>
                <a:uFill>
                  <a:solidFill>
                    <a:srgbClr val="FFFFFF"/>
                  </a:solidFill>
                </a:uFill>
                <a:latin typeface="Arial" panose="020B0604020202020204"/>
              </a:rPr>
              <a:t> (EU) br. 1215 </a:t>
            </a:r>
            <a:r>
              <a:rPr lang="en-GB" sz="2400" b="0" strike="noStrike" spc="-1" dirty="0" err="1">
                <a:solidFill>
                  <a:srgbClr val="000000"/>
                </a:solidFill>
                <a:uFill>
                  <a:solidFill>
                    <a:srgbClr val="FFFFFF"/>
                  </a:solidFill>
                </a:uFill>
                <a:latin typeface="Arial" panose="020B0604020202020204"/>
              </a:rPr>
              <a:t>Europskog</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parlamenta</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i</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Vijeća</a:t>
            </a:r>
            <a:r>
              <a:rPr lang="en-GB" sz="2400" b="0" strike="noStrike" spc="-1" dirty="0">
                <a:solidFill>
                  <a:srgbClr val="000000"/>
                </a:solidFill>
                <a:uFill>
                  <a:solidFill>
                    <a:srgbClr val="FFFFFF"/>
                  </a:solidFill>
                </a:uFill>
                <a:latin typeface="Arial" panose="020B0604020202020204"/>
              </a:rPr>
              <a:t> od 12. </a:t>
            </a:r>
            <a:r>
              <a:rPr lang="en-GB" sz="2400" b="0" strike="noStrike" spc="-1" dirty="0" err="1">
                <a:solidFill>
                  <a:srgbClr val="000000"/>
                </a:solidFill>
                <a:uFill>
                  <a:solidFill>
                    <a:srgbClr val="FFFFFF"/>
                  </a:solidFill>
                </a:uFill>
                <a:latin typeface="Arial" panose="020B0604020202020204"/>
              </a:rPr>
              <a:t>prosinca</a:t>
            </a:r>
            <a:r>
              <a:rPr lang="en-GB" sz="2400" b="0" strike="noStrike" spc="-1" dirty="0">
                <a:solidFill>
                  <a:srgbClr val="000000"/>
                </a:solidFill>
                <a:uFill>
                  <a:solidFill>
                    <a:srgbClr val="FFFFFF"/>
                  </a:solidFill>
                </a:uFill>
                <a:latin typeface="Arial" panose="020B0604020202020204"/>
              </a:rPr>
              <a:t> 2012. o </a:t>
            </a:r>
            <a:r>
              <a:rPr lang="en-GB" sz="2400" b="0" strike="noStrike" spc="-1" dirty="0" err="1">
                <a:solidFill>
                  <a:srgbClr val="000000"/>
                </a:solidFill>
                <a:uFill>
                  <a:solidFill>
                    <a:srgbClr val="FFFFFF"/>
                  </a:solidFill>
                </a:uFill>
                <a:latin typeface="Arial" panose="020B0604020202020204"/>
              </a:rPr>
              <a:t>sudskoj</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nadležnosti</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te</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priznanju</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i</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ovrsi</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odluka</a:t>
            </a:r>
            <a:r>
              <a:rPr lang="en-GB" sz="2400" b="0" strike="noStrike" spc="-1" dirty="0">
                <a:solidFill>
                  <a:srgbClr val="000000"/>
                </a:solidFill>
                <a:uFill>
                  <a:solidFill>
                    <a:srgbClr val="FFFFFF"/>
                  </a:solidFill>
                </a:uFill>
                <a:latin typeface="Arial" panose="020B0604020202020204"/>
              </a:rPr>
              <a:t> u </a:t>
            </a:r>
            <a:r>
              <a:rPr lang="en-GB" sz="2400" b="0" strike="noStrike" spc="-1" dirty="0" err="1">
                <a:solidFill>
                  <a:srgbClr val="000000"/>
                </a:solidFill>
                <a:uFill>
                  <a:solidFill>
                    <a:srgbClr val="FFFFFF"/>
                  </a:solidFill>
                </a:uFill>
                <a:latin typeface="Arial" panose="020B0604020202020204"/>
              </a:rPr>
              <a:t>građanskim</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i</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trgovačkim</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stvarima</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Uredbe</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Bruxelles</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Ia</a:t>
            </a:r>
            <a:r>
              <a:rPr lang="en-GB" sz="2400" b="0" strike="noStrike" spc="-1" dirty="0">
                <a:solidFill>
                  <a:srgbClr val="000000"/>
                </a:solidFill>
                <a:uFill>
                  <a:solidFill>
                    <a:srgbClr val="FFFFFF"/>
                  </a:solidFill>
                </a:uFill>
                <a:latin typeface="Arial" panose="020B0604020202020204"/>
              </a:rPr>
              <a:t>)  </a:t>
            </a:r>
            <a:r>
              <a:rPr lang="hr-HR" altLang="en-GB" sz="2400" b="0" strike="noStrike" spc="-1" dirty="0">
                <a:solidFill>
                  <a:srgbClr val="000000"/>
                </a:solidFill>
                <a:uFill>
                  <a:solidFill>
                    <a:srgbClr val="FFFFFF"/>
                  </a:solidFill>
                </a:uFill>
                <a:latin typeface="Arial" panose="020B0604020202020204"/>
              </a:rPr>
              <a:t>- </a:t>
            </a:r>
          </a:p>
          <a:p>
            <a:pPr marL="800100" lvl="1" indent="-342900">
              <a:lnSpc>
                <a:spcPct val="100000"/>
              </a:lnSpc>
              <a:buClr>
                <a:srgbClr val="000000"/>
              </a:buClr>
              <a:buFont typeface="Wingdings" panose="05000000000000000000" charset="0"/>
              <a:buChar char="Ø"/>
            </a:pPr>
            <a:r>
              <a:rPr lang="hr-HR" alt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primjenjuj</a:t>
            </a:r>
            <a:r>
              <a:rPr lang="hr-HR" altLang="en-GB" sz="2400" b="0" strike="noStrike" spc="-1" dirty="0">
                <a:solidFill>
                  <a:srgbClr val="000000"/>
                </a:solidFill>
                <a:uFill>
                  <a:solidFill>
                    <a:srgbClr val="FFFFFF"/>
                  </a:solidFill>
                </a:uFill>
                <a:latin typeface="Arial" panose="020B0604020202020204"/>
              </a:rPr>
              <a:t>e</a:t>
            </a:r>
            <a:r>
              <a:rPr lang="en-GB" sz="2400" b="0" strike="noStrike" spc="-1" dirty="0">
                <a:solidFill>
                  <a:srgbClr val="000000"/>
                </a:solidFill>
                <a:uFill>
                  <a:solidFill>
                    <a:srgbClr val="FFFFFF"/>
                  </a:solidFill>
                </a:uFill>
                <a:latin typeface="Arial" panose="020B0604020202020204"/>
              </a:rPr>
              <a:t> </a:t>
            </a:r>
            <a:r>
              <a:rPr lang="hr-HR" altLang="en-GB" sz="2400" b="0" strike="noStrike" spc="-1" dirty="0">
                <a:solidFill>
                  <a:srgbClr val="000000"/>
                </a:solidFill>
                <a:uFill>
                  <a:solidFill>
                    <a:srgbClr val="FFFFFF"/>
                  </a:solidFill>
                </a:uFill>
                <a:latin typeface="Arial" panose="020B0604020202020204"/>
              </a:rPr>
              <a:t>se</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na</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sudske</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postupke</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koji</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su</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pokrenuti</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nakon</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stupanja</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novele</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na</a:t>
            </a:r>
            <a:r>
              <a:rPr lang="en-GB" sz="2400" b="0" strike="noStrike" spc="-1" dirty="0">
                <a:solidFill>
                  <a:srgbClr val="000000"/>
                </a:solidFill>
                <a:uFill>
                  <a:solidFill>
                    <a:srgbClr val="FFFFFF"/>
                  </a:solidFill>
                </a:uFill>
                <a:latin typeface="Arial" panose="020B0604020202020204"/>
              </a:rPr>
              <a:t> </a:t>
            </a:r>
            <a:r>
              <a:rPr lang="en-GB" sz="2400" b="0" strike="noStrike" spc="-1" dirty="0" err="1">
                <a:solidFill>
                  <a:srgbClr val="000000"/>
                </a:solidFill>
                <a:uFill>
                  <a:solidFill>
                    <a:srgbClr val="FFFFFF"/>
                  </a:solidFill>
                </a:uFill>
                <a:latin typeface="Arial" panose="020B0604020202020204"/>
              </a:rPr>
              <a:t>snagu</a:t>
            </a:r>
            <a:r>
              <a:rPr lang="en-GB" sz="2400" b="0" strike="noStrike" spc="-1" dirty="0">
                <a:solidFill>
                  <a:srgbClr val="000000"/>
                </a:solidFill>
                <a:uFill>
                  <a:solidFill>
                    <a:srgbClr val="FFFFFF"/>
                  </a:solidFill>
                </a:uFill>
                <a:latin typeface="Arial" panose="020B0604020202020204"/>
              </a:rPr>
              <a:t>, </a:t>
            </a:r>
          </a:p>
          <a:p>
            <a:pPr marL="800100" lvl="1" indent="-342900">
              <a:lnSpc>
                <a:spcPct val="100000"/>
              </a:lnSpc>
              <a:buClr>
                <a:srgbClr val="000000"/>
              </a:buClr>
              <a:buFont typeface="Wingdings" panose="05000000000000000000" charset="0"/>
              <a:buChar char="Ø"/>
            </a:pPr>
            <a:r>
              <a:rPr lang="hr-HR" altLang="en-GB" sz="2400" b="0"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na</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vjerodostojne</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isprave</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koje</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su</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formalno</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sastavljene</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ili</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registrirane</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te</a:t>
            </a:r>
            <a:r>
              <a:rPr lang="en-GB" sz="2400" b="0" i="1" strike="noStrike" spc="-1" dirty="0">
                <a:solidFill>
                  <a:srgbClr val="000000"/>
                </a:solidFill>
                <a:uFill>
                  <a:solidFill>
                    <a:srgbClr val="FFFFFF"/>
                  </a:solidFill>
                </a:uFill>
                <a:latin typeface="Arial" panose="020B0604020202020204"/>
              </a:rPr>
              <a:t> </a:t>
            </a:r>
          </a:p>
          <a:p>
            <a:pPr marL="800100" lvl="1" indent="-342900">
              <a:lnSpc>
                <a:spcPct val="100000"/>
              </a:lnSpc>
              <a:buClr>
                <a:srgbClr val="000000"/>
              </a:buClr>
              <a:buFont typeface="Wingdings" panose="05000000000000000000" charset="0"/>
              <a:buChar char="Ø"/>
            </a:pP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na</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sudske</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nagodbe</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koje</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su</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potvrđene</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ili</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sklopljene</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na</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dan</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ili</a:t>
            </a:r>
            <a:r>
              <a:rPr lang="en-GB" sz="2400" b="0" i="1" strike="noStrike" spc="-1" dirty="0">
                <a:solidFill>
                  <a:srgbClr val="000000"/>
                </a:solidFill>
                <a:uFill>
                  <a:solidFill>
                    <a:srgbClr val="FFFFFF"/>
                  </a:solidFill>
                </a:uFill>
                <a:latin typeface="Arial" panose="020B0604020202020204"/>
              </a:rPr>
              <a:t> </a:t>
            </a:r>
            <a:r>
              <a:rPr lang="en-GB" sz="2400" b="0" i="1" strike="noStrike" spc="-1" dirty="0" err="1">
                <a:solidFill>
                  <a:srgbClr val="000000"/>
                </a:solidFill>
                <a:uFill>
                  <a:solidFill>
                    <a:srgbClr val="FFFFFF"/>
                  </a:solidFill>
                </a:uFill>
                <a:latin typeface="Arial" panose="020B0604020202020204"/>
              </a:rPr>
              <a:t>nakon</a:t>
            </a:r>
            <a:r>
              <a:rPr lang="en-GB" sz="2400" b="0" i="1" strike="noStrike" spc="-1" dirty="0">
                <a:solidFill>
                  <a:srgbClr val="000000"/>
                </a:solidFill>
                <a:uFill>
                  <a:solidFill>
                    <a:srgbClr val="FFFFFF"/>
                  </a:solidFill>
                </a:uFill>
                <a:latin typeface="Arial" panose="020B0604020202020204"/>
              </a:rPr>
              <a:t> 10. </a:t>
            </a:r>
            <a:r>
              <a:rPr lang="en-GB" sz="2400" b="0" i="1" strike="noStrike" spc="-1" dirty="0" err="1">
                <a:solidFill>
                  <a:srgbClr val="000000"/>
                </a:solidFill>
                <a:uFill>
                  <a:solidFill>
                    <a:srgbClr val="FFFFFF"/>
                  </a:solidFill>
                </a:uFill>
                <a:latin typeface="Arial" panose="020B0604020202020204"/>
              </a:rPr>
              <a:t>siječnja</a:t>
            </a:r>
            <a:r>
              <a:rPr lang="en-GB" sz="2400" b="0" i="1" strike="noStrike" spc="-1" dirty="0">
                <a:solidFill>
                  <a:srgbClr val="000000"/>
                </a:solidFill>
                <a:uFill>
                  <a:solidFill>
                    <a:srgbClr val="FFFFFF"/>
                  </a:solidFill>
                </a:uFill>
                <a:latin typeface="Arial" panose="020B0604020202020204"/>
              </a:rPr>
              <a:t> 2015</a:t>
            </a:r>
            <a:r>
              <a:rPr lang="en-GB" sz="2400" b="0" strike="noStrike" spc="-1" dirty="0">
                <a:solidFill>
                  <a:srgbClr val="000000"/>
                </a:solidFill>
                <a:uFill>
                  <a:solidFill>
                    <a:srgbClr val="FFFFFF"/>
                  </a:solidFill>
                </a:uFill>
                <a:latin typeface="Arial" panose="020B0604020202020204"/>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71900" y="260648"/>
            <a:ext cx="8222100" cy="1747919"/>
          </a:xfrm>
        </p:spPr>
        <p:txBody>
          <a:bodyPr/>
          <a:lstStyle/>
          <a:p>
            <a:r>
              <a:rPr lang="vi-VN" sz="2800" dirty="0"/>
              <a:t>Uredba Vijeća (EZ-a) br. 44/2001 od 22. prosinca 2000. o sudskoj nadležnosti, priznanju i ovrsi odluka u građanskim i trgovačkim predmetima – Uredba Bruxelles I </a:t>
            </a:r>
            <a:endParaRPr lang="hr-HR" dirty="0"/>
          </a:p>
        </p:txBody>
      </p:sp>
      <p:sp>
        <p:nvSpPr>
          <p:cNvPr id="3" name="Podnaslov 2"/>
          <p:cNvSpPr>
            <a:spLocks noGrp="1"/>
          </p:cNvSpPr>
          <p:nvPr>
            <p:ph type="body" idx="1"/>
          </p:nvPr>
        </p:nvSpPr>
        <p:spPr>
          <a:xfrm>
            <a:off x="179512" y="2558767"/>
            <a:ext cx="8712968" cy="3613600"/>
          </a:xfrm>
        </p:spPr>
        <p:txBody>
          <a:bodyPr/>
          <a:lstStyle/>
          <a:p>
            <a:r>
              <a:rPr lang="en-US" sz="2000" dirty="0" err="1" smtClean="0"/>
              <a:t>Provodi</a:t>
            </a:r>
            <a:r>
              <a:rPr lang="en-US" sz="2000" dirty="0" smtClean="0"/>
              <a:t> se </a:t>
            </a:r>
            <a:r>
              <a:rPr lang="en-US" sz="2000" dirty="0" err="1" smtClean="0"/>
              <a:t>postupak</a:t>
            </a:r>
            <a:r>
              <a:rPr lang="en-US" sz="2000" dirty="0" smtClean="0"/>
              <a:t> </a:t>
            </a:r>
            <a:r>
              <a:rPr lang="en-US" sz="2000" dirty="0" err="1" smtClean="0"/>
              <a:t>priznanja</a:t>
            </a:r>
            <a:r>
              <a:rPr lang="en-US" sz="2000" dirty="0" smtClean="0"/>
              <a:t> </a:t>
            </a:r>
            <a:r>
              <a:rPr lang="en-US" sz="2000" dirty="0" err="1" smtClean="0"/>
              <a:t>prije</a:t>
            </a:r>
            <a:r>
              <a:rPr lang="en-US" sz="2000" dirty="0" smtClean="0"/>
              <a:t> </a:t>
            </a:r>
            <a:r>
              <a:rPr lang="en-US" sz="2000" dirty="0" err="1" smtClean="0"/>
              <a:t>izvršenja</a:t>
            </a:r>
            <a:endParaRPr lang="en-US" sz="2000" dirty="0" smtClean="0"/>
          </a:p>
          <a:p>
            <a:endParaRPr lang="en-US" sz="2000" dirty="0"/>
          </a:p>
          <a:p>
            <a:endParaRPr lang="en-US" sz="2000" dirty="0" smtClean="0"/>
          </a:p>
          <a:p>
            <a:pPr marL="114300" indent="0">
              <a:buNone/>
            </a:pPr>
            <a:r>
              <a:rPr lang="en-US" sz="2000" dirty="0" smtClean="0"/>
              <a:t>2 </a:t>
            </a:r>
            <a:r>
              <a:rPr lang="en-US" sz="2000" dirty="0" err="1" smtClean="0"/>
              <a:t>potvrde</a:t>
            </a:r>
            <a:endParaRPr lang="en-US" sz="2000" dirty="0"/>
          </a:p>
          <a:p>
            <a:r>
              <a:rPr lang="hr-HR" sz="2000" dirty="0"/>
              <a:t>Uredba (EZ) br. 44/2001 - Potvrda iz članaka 54. i 58. Uredbe o sudskim odlukama i sudskim nagodbama</a:t>
            </a:r>
          </a:p>
          <a:p>
            <a:r>
              <a:rPr lang="hr-HR" sz="2000" dirty="0"/>
              <a:t>Uredba (EZ) br. 44/2001 - Potvrda iz članka 57. stavka 4. Uredbe o autentičnim </a:t>
            </a:r>
            <a:r>
              <a:rPr lang="hr-HR" sz="2000" dirty="0" smtClean="0"/>
              <a:t>ispravama</a:t>
            </a:r>
            <a:endParaRPr lang="en-US" sz="2000" dirty="0" smtClean="0"/>
          </a:p>
          <a:p>
            <a:endParaRPr lang="en-US" dirty="0"/>
          </a:p>
          <a:p>
            <a:r>
              <a:rPr lang="hr-HR" dirty="0">
                <a:hlinkClick r:id="rId2"/>
              </a:rPr>
              <a:t>https://</a:t>
            </a:r>
            <a:r>
              <a:rPr lang="hr-HR" dirty="0" smtClean="0">
                <a:hlinkClick r:id="rId2"/>
              </a:rPr>
              <a:t>e</a:t>
            </a:r>
            <a:r>
              <a:rPr lang="en-US" dirty="0" smtClean="0">
                <a:hlinkClick r:id="rId2"/>
              </a:rPr>
              <a:t>-j</a:t>
            </a:r>
            <a:r>
              <a:rPr lang="hr-HR" dirty="0" smtClean="0">
                <a:hlinkClick r:id="rId2"/>
              </a:rPr>
              <a:t>ustice.europa.eu/273/HR/</a:t>
            </a:r>
            <a:r>
              <a:rPr lang="hr-HR" dirty="0" err="1" smtClean="0">
                <a:hlinkClick r:id="rId2"/>
              </a:rPr>
              <a:t>judgments</a:t>
            </a:r>
            <a:r>
              <a:rPr lang="hr-HR" dirty="0" smtClean="0">
                <a:hlinkClick r:id="rId2"/>
              </a:rPr>
              <a:t>_</a:t>
            </a:r>
            <a:r>
              <a:rPr lang="hr-HR" dirty="0" err="1" smtClean="0">
                <a:hlinkClick r:id="rId2"/>
              </a:rPr>
              <a:t>in</a:t>
            </a:r>
            <a:r>
              <a:rPr lang="hr-HR" dirty="0" smtClean="0">
                <a:hlinkClick r:id="rId2"/>
              </a:rPr>
              <a:t>_civil_</a:t>
            </a:r>
            <a:r>
              <a:rPr lang="hr-HR" dirty="0" err="1" smtClean="0">
                <a:hlinkClick r:id="rId2"/>
              </a:rPr>
              <a:t>and</a:t>
            </a:r>
            <a:r>
              <a:rPr lang="hr-HR" dirty="0" smtClean="0">
                <a:hlinkClick r:id="rId2"/>
              </a:rPr>
              <a:t>_</a:t>
            </a:r>
            <a:r>
              <a:rPr lang="hr-HR" dirty="0" err="1" smtClean="0">
                <a:hlinkClick r:id="rId2"/>
              </a:rPr>
              <a:t>commercial</a:t>
            </a:r>
            <a:r>
              <a:rPr lang="hr-HR" dirty="0" smtClean="0">
                <a:hlinkClick r:id="rId2"/>
              </a:rPr>
              <a:t>_</a:t>
            </a:r>
            <a:r>
              <a:rPr lang="hr-HR" dirty="0" err="1" smtClean="0">
                <a:hlinkClick r:id="rId2"/>
              </a:rPr>
              <a:t>matters</a:t>
            </a:r>
            <a:r>
              <a:rPr lang="hr-HR" dirty="0" smtClean="0">
                <a:hlinkClick r:id="rId2"/>
              </a:rPr>
              <a:t>_</a:t>
            </a:r>
            <a:r>
              <a:rPr lang="hr-HR" dirty="0" err="1" smtClean="0">
                <a:hlinkClick r:id="rId2"/>
              </a:rPr>
              <a:t>forms</a:t>
            </a:r>
            <a:endParaRPr lang="en-US" dirty="0" smtClean="0"/>
          </a:p>
          <a:p>
            <a:endParaRPr lang="hr-HR" dirty="0"/>
          </a:p>
          <a:p>
            <a:endParaRPr lang="hr-HR" dirty="0"/>
          </a:p>
        </p:txBody>
      </p:sp>
    </p:spTree>
    <p:extLst>
      <p:ext uri="{BB962C8B-B14F-4D97-AF65-F5344CB8AC3E}">
        <p14:creationId xmlns:p14="http://schemas.microsoft.com/office/powerpoint/2010/main" val="1885150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en-US" b="1" dirty="0" err="1" smtClean="0"/>
              <a:t>Bruxelles</a:t>
            </a:r>
            <a:r>
              <a:rPr lang="en-US" b="1" dirty="0" smtClean="0"/>
              <a:t> I</a:t>
            </a:r>
            <a:r>
              <a:rPr lang="en-US" dirty="0" smtClean="0"/>
              <a:t/>
            </a:r>
            <a:br>
              <a:rPr lang="en-US" dirty="0" smtClean="0"/>
            </a:br>
            <a:endParaRPr lang="hr-HR" dirty="0"/>
          </a:p>
        </p:txBody>
      </p:sp>
      <p:sp>
        <p:nvSpPr>
          <p:cNvPr id="5" name="Pravokutnik 4"/>
          <p:cNvSpPr/>
          <p:nvPr/>
        </p:nvSpPr>
        <p:spPr>
          <a:xfrm>
            <a:off x="0" y="394692"/>
            <a:ext cx="8989719" cy="10310515"/>
          </a:xfrm>
          <a:prstGeom prst="rect">
            <a:avLst/>
          </a:prstGeom>
        </p:spPr>
        <p:txBody>
          <a:bodyPr wrap="square">
            <a:spAutoFit/>
          </a:bodyPr>
          <a:lstStyle/>
          <a:p>
            <a:endParaRPr lang="en-US" sz="1600" dirty="0" smtClean="0"/>
          </a:p>
          <a:p>
            <a:endParaRPr lang="en-US" sz="1600" dirty="0"/>
          </a:p>
          <a:p>
            <a:endParaRPr lang="hr-HR" sz="1600" dirty="0"/>
          </a:p>
          <a:p>
            <a:endParaRPr lang="hr-HR" sz="2800" dirty="0"/>
          </a:p>
          <a:p>
            <a:r>
              <a:rPr lang="hr-HR" sz="2800" dirty="0"/>
              <a:t>Ova se Uredba ne primjenjuje na: </a:t>
            </a:r>
          </a:p>
          <a:p>
            <a:r>
              <a:rPr lang="vi-VN" sz="2800" dirty="0"/>
              <a:t>(a) status ili pravnu sposobnost fizičkih osoba, vlasnička prava koja proizlaze iz bračnih veza, oporuke i nasljeđivanje; </a:t>
            </a:r>
          </a:p>
          <a:p>
            <a:r>
              <a:rPr lang="hr-HR" sz="2800" dirty="0"/>
              <a:t>(b) stečaj, postupke koji se odnose na likvidaciju nesolventnih trgovačkih društava ili drugih pravnih osoba, postupke poravnanja i slične postupke; </a:t>
            </a:r>
          </a:p>
          <a:p>
            <a:r>
              <a:rPr lang="hr-HR" sz="2800" dirty="0"/>
              <a:t>(c) socijalnu sigurnost; </a:t>
            </a:r>
          </a:p>
          <a:p>
            <a:r>
              <a:rPr lang="hr-HR" sz="2800" dirty="0"/>
              <a:t>(d) arbitražu. </a:t>
            </a:r>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r>
              <a:rPr lang="vi-VN" sz="1600" dirty="0" smtClean="0"/>
              <a:t>bilo kakvog</a:t>
            </a:r>
            <a:endParaRPr lang="vi-VN" sz="1600" dirty="0"/>
          </a:p>
        </p:txBody>
      </p:sp>
    </p:spTree>
    <p:extLst>
      <p:ext uri="{BB962C8B-B14F-4D97-AF65-F5344CB8AC3E}">
        <p14:creationId xmlns:p14="http://schemas.microsoft.com/office/powerpoint/2010/main" val="1340967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en-US" b="1" dirty="0" err="1" smtClean="0"/>
              <a:t>Bruxelles</a:t>
            </a:r>
            <a:r>
              <a:rPr lang="en-US" b="1" dirty="0" smtClean="0"/>
              <a:t> I</a:t>
            </a:r>
            <a:r>
              <a:rPr lang="en-US" dirty="0" smtClean="0"/>
              <a:t/>
            </a:r>
            <a:br>
              <a:rPr lang="en-US" dirty="0" smtClean="0"/>
            </a:br>
            <a:endParaRPr lang="hr-HR" dirty="0"/>
          </a:p>
        </p:txBody>
      </p:sp>
      <p:sp>
        <p:nvSpPr>
          <p:cNvPr id="5" name="Pravokutnik 4"/>
          <p:cNvSpPr/>
          <p:nvPr/>
        </p:nvSpPr>
        <p:spPr>
          <a:xfrm>
            <a:off x="0" y="394692"/>
            <a:ext cx="8989719" cy="10642914"/>
          </a:xfrm>
          <a:prstGeom prst="rect">
            <a:avLst/>
          </a:prstGeom>
        </p:spPr>
        <p:txBody>
          <a:bodyPr wrap="square">
            <a:spAutoFit/>
          </a:bodyPr>
          <a:lstStyle/>
          <a:p>
            <a:endParaRPr lang="en-US" sz="1600" dirty="0" smtClean="0"/>
          </a:p>
          <a:p>
            <a:endParaRPr lang="en-US" sz="1600" dirty="0"/>
          </a:p>
          <a:p>
            <a:endParaRPr lang="hr-HR" sz="1600" dirty="0"/>
          </a:p>
          <a:p>
            <a:endParaRPr lang="hr-HR" sz="2800" dirty="0"/>
          </a:p>
          <a:p>
            <a:pPr marL="342900" lvl="0" indent="-342900" eaLnBrk="0" fontAlgn="base" hangingPunct="0">
              <a:spcBef>
                <a:spcPct val="20000"/>
              </a:spcBef>
              <a:spcAft>
                <a:spcPct val="0"/>
              </a:spcAft>
              <a:buFontTx/>
              <a:buChar char="-"/>
            </a:pPr>
            <a:r>
              <a:rPr lang="hr-HR" sz="2000" dirty="0">
                <a:solidFill>
                  <a:prstClr val="black"/>
                </a:solidFill>
                <a:latin typeface="Arial" charset="0"/>
                <a:cs typeface="Arial" charset="0"/>
              </a:rPr>
              <a:t>ZAHTJEV </a:t>
            </a:r>
            <a:r>
              <a:rPr lang="vi-VN" sz="2000" dirty="0">
                <a:solidFill>
                  <a:prstClr val="black"/>
                </a:solidFill>
                <a:cs typeface="Arial" charset="0"/>
              </a:rPr>
              <a:t>zainteresirane stranke</a:t>
            </a:r>
            <a:r>
              <a:rPr lang="hr-HR" sz="2000" dirty="0">
                <a:solidFill>
                  <a:prstClr val="black"/>
                </a:solidFill>
                <a:latin typeface="Arial" charset="0"/>
                <a:cs typeface="Arial" charset="0"/>
              </a:rPr>
              <a:t> da se proglasi izvršivom</a:t>
            </a:r>
          </a:p>
          <a:p>
            <a:pPr marL="342900" lvl="0" indent="-342900" eaLnBrk="0" fontAlgn="base" hangingPunct="0">
              <a:spcBef>
                <a:spcPct val="20000"/>
              </a:spcBef>
              <a:spcAft>
                <a:spcPct val="0"/>
              </a:spcAft>
              <a:buFontTx/>
              <a:buChar char="-"/>
            </a:pPr>
            <a:endParaRPr lang="hr-HR" sz="2000" dirty="0">
              <a:solidFill>
                <a:prstClr val="black"/>
              </a:solidFill>
              <a:latin typeface="Arial" charset="0"/>
              <a:cs typeface="Arial" charset="0"/>
            </a:endParaRPr>
          </a:p>
          <a:p>
            <a:pPr marL="742950" lvl="1" indent="-285750" eaLnBrk="0" fontAlgn="base" hangingPunct="0">
              <a:spcBef>
                <a:spcPct val="20000"/>
              </a:spcBef>
              <a:spcAft>
                <a:spcPct val="0"/>
              </a:spcAft>
              <a:buFontTx/>
              <a:buChar char="-"/>
            </a:pPr>
            <a:r>
              <a:rPr lang="hr-HR" sz="2000" dirty="0">
                <a:solidFill>
                  <a:prstClr val="black"/>
                </a:solidFill>
                <a:latin typeface="Arial" charset="0"/>
                <a:cs typeface="Arial" charset="0"/>
              </a:rPr>
              <a:t>Podnosi se sudu prema mjestu domicila stranke protiv koje se zahtijeva izvršenje ili prema mjestu izvršenja sudske odluke </a:t>
            </a:r>
          </a:p>
          <a:p>
            <a:pPr marL="1143000" lvl="2" indent="-228600" eaLnBrk="0" fontAlgn="base" hangingPunct="0">
              <a:spcBef>
                <a:spcPct val="20000"/>
              </a:spcBef>
              <a:spcAft>
                <a:spcPct val="0"/>
              </a:spcAft>
              <a:buFont typeface="Arial" charset="0"/>
              <a:buChar char="•"/>
            </a:pPr>
            <a:r>
              <a:rPr lang="pl-PL" sz="2000" dirty="0">
                <a:solidFill>
                  <a:prstClr val="black"/>
                </a:solidFill>
                <a:latin typeface="Arial" charset="0"/>
                <a:cs typeface="Arial" charset="0"/>
              </a:rPr>
              <a:t>mora navesti adresu za dostavu pismena u području za koje je nadležan sud kojemu je podnio zahtjev ili imenovati punomoćnika za primanje pismena</a:t>
            </a:r>
          </a:p>
          <a:p>
            <a:pPr marL="1143000" lvl="2" indent="-228600" eaLnBrk="0" fontAlgn="base" hangingPunct="0">
              <a:spcBef>
                <a:spcPct val="20000"/>
              </a:spcBef>
              <a:spcAft>
                <a:spcPct val="0"/>
              </a:spcAft>
            </a:pPr>
            <a:endParaRPr lang="hr-HR" dirty="0">
              <a:solidFill>
                <a:prstClr val="black"/>
              </a:solidFill>
              <a:latin typeface="Arial" charset="0"/>
              <a:cs typeface="Arial" charset="0"/>
            </a:endParaRPr>
          </a:p>
          <a:p>
            <a:pPr marL="342900" lvl="0" indent="-342900" eaLnBrk="0" fontAlgn="base" hangingPunct="0">
              <a:spcBef>
                <a:spcPct val="20000"/>
              </a:spcBef>
              <a:spcAft>
                <a:spcPct val="0"/>
              </a:spcAft>
              <a:buFont typeface="Arial" charset="0"/>
              <a:buChar char="•"/>
            </a:pPr>
            <a:r>
              <a:rPr lang="hr-HR" sz="2000" dirty="0">
                <a:solidFill>
                  <a:prstClr val="black"/>
                </a:solidFill>
                <a:latin typeface="Arial" charset="0"/>
                <a:cs typeface="Arial" charset="0"/>
              </a:rPr>
              <a:t>Prilog: </a:t>
            </a:r>
          </a:p>
          <a:p>
            <a:pPr marL="742950" lvl="1" indent="-285750" eaLnBrk="0" fontAlgn="base" hangingPunct="0">
              <a:spcBef>
                <a:spcPct val="20000"/>
              </a:spcBef>
              <a:spcAft>
                <a:spcPct val="0"/>
              </a:spcAft>
              <a:buFont typeface="Arial" charset="0"/>
              <a:buChar char="–"/>
            </a:pPr>
            <a:r>
              <a:rPr lang="vi-VN" sz="2000" dirty="0">
                <a:solidFill>
                  <a:prstClr val="black"/>
                </a:solidFill>
                <a:cs typeface="Arial" charset="0"/>
              </a:rPr>
              <a:t>preslik</a:t>
            </a:r>
            <a:r>
              <a:rPr lang="hr-HR" sz="2000" dirty="0">
                <a:solidFill>
                  <a:prstClr val="black"/>
                </a:solidFill>
                <a:latin typeface="Arial" charset="0"/>
                <a:cs typeface="Arial" charset="0"/>
              </a:rPr>
              <a:t>a</a:t>
            </a:r>
            <a:r>
              <a:rPr lang="vi-VN" sz="2000" dirty="0">
                <a:solidFill>
                  <a:prstClr val="black"/>
                </a:solidFill>
                <a:cs typeface="Arial" charset="0"/>
              </a:rPr>
              <a:t> sudske odluke koja zadovoljava uvjete potrebne za utvrđivanje njezine autentičnosti</a:t>
            </a:r>
            <a:endParaRPr lang="hr-HR" sz="2000" dirty="0">
              <a:solidFill>
                <a:prstClr val="black"/>
              </a:solidFill>
              <a:latin typeface="Arial" charset="0"/>
              <a:cs typeface="Arial" charset="0"/>
            </a:endParaRPr>
          </a:p>
          <a:p>
            <a:pPr marL="742950" lvl="1" indent="-285750" eaLnBrk="0" fontAlgn="base" hangingPunct="0">
              <a:spcBef>
                <a:spcPct val="20000"/>
              </a:spcBef>
              <a:spcAft>
                <a:spcPct val="0"/>
              </a:spcAft>
              <a:buFont typeface="Arial" charset="0"/>
              <a:buChar char="–"/>
            </a:pPr>
            <a:r>
              <a:rPr lang="hr-HR" sz="2000" dirty="0">
                <a:solidFill>
                  <a:prstClr val="black"/>
                </a:solidFill>
                <a:latin typeface="Arial" charset="0"/>
                <a:cs typeface="Arial" charset="0"/>
              </a:rPr>
              <a:t>Na standardnom obrascu potvrdu  po pravu države u kojoj je odluka donesena – izdaje sud koji je donio odluku </a:t>
            </a:r>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r>
              <a:rPr lang="vi-VN" sz="1600" dirty="0" smtClean="0"/>
              <a:t>bilo kakvog</a:t>
            </a:r>
            <a:endParaRPr lang="vi-VN" sz="1600" dirty="0"/>
          </a:p>
        </p:txBody>
      </p:sp>
    </p:spTree>
    <p:extLst>
      <p:ext uri="{BB962C8B-B14F-4D97-AF65-F5344CB8AC3E}">
        <p14:creationId xmlns:p14="http://schemas.microsoft.com/office/powerpoint/2010/main" val="3805589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en-US" b="1" dirty="0" err="1" smtClean="0"/>
              <a:t>Bruxelles</a:t>
            </a:r>
            <a:r>
              <a:rPr lang="en-US" b="1" dirty="0" smtClean="0"/>
              <a:t> I</a:t>
            </a:r>
            <a:r>
              <a:rPr lang="en-US" dirty="0" smtClean="0"/>
              <a:t/>
            </a:r>
            <a:br>
              <a:rPr lang="en-US" dirty="0" smtClean="0"/>
            </a:br>
            <a:endParaRPr lang="hr-HR" dirty="0"/>
          </a:p>
        </p:txBody>
      </p:sp>
      <p:sp>
        <p:nvSpPr>
          <p:cNvPr id="5" name="Pravokutnik 4"/>
          <p:cNvSpPr/>
          <p:nvPr/>
        </p:nvSpPr>
        <p:spPr>
          <a:xfrm>
            <a:off x="0" y="394692"/>
            <a:ext cx="8989719" cy="11295400"/>
          </a:xfrm>
          <a:prstGeom prst="rect">
            <a:avLst/>
          </a:prstGeom>
        </p:spPr>
        <p:txBody>
          <a:bodyPr wrap="square">
            <a:spAutoFit/>
          </a:bodyPr>
          <a:lstStyle/>
          <a:p>
            <a:endParaRPr lang="en-US" sz="1600" dirty="0" smtClean="0"/>
          </a:p>
          <a:p>
            <a:endParaRPr lang="en-US" sz="1600" dirty="0"/>
          </a:p>
          <a:p>
            <a:endParaRPr lang="hr-HR" sz="1600" dirty="0"/>
          </a:p>
          <a:p>
            <a:r>
              <a:rPr lang="hr-HR" sz="2400" dirty="0" smtClean="0"/>
              <a:t>Sud </a:t>
            </a:r>
            <a:r>
              <a:rPr lang="hr-HR" sz="2400" dirty="0"/>
              <a:t>ili nadležno tijelo države članice u kojoj je donesena sudska odluka izdaje, na zahtjev bilo koje zainteresirane stranke, potvrdu u obliku standardnog obrasca </a:t>
            </a:r>
            <a:endParaRPr lang="en-US" sz="2400" dirty="0" smtClean="0"/>
          </a:p>
          <a:p>
            <a:endParaRPr lang="en-US" sz="2400" dirty="0" smtClean="0"/>
          </a:p>
          <a:p>
            <a:r>
              <a:rPr lang="en-US" sz="2400" dirty="0" smtClean="0"/>
              <a:t>“</a:t>
            </a:r>
            <a:r>
              <a:rPr lang="hr-HR" sz="2400" dirty="0" smtClean="0"/>
              <a:t>Datum </a:t>
            </a:r>
            <a:r>
              <a:rPr lang="hr-HR" sz="2400" dirty="0"/>
              <a:t>dostave pismena kojim je pokrenut postupak, ako je sudska odluka donesena u odsustvu </a:t>
            </a:r>
            <a:r>
              <a:rPr lang="hr-HR" sz="2400" dirty="0" smtClean="0"/>
              <a:t>tuženika</a:t>
            </a:r>
            <a:r>
              <a:rPr lang="en-US" sz="2400" dirty="0" smtClean="0"/>
              <a:t>”</a:t>
            </a:r>
          </a:p>
          <a:p>
            <a:endParaRPr lang="hr-HR" sz="2400" dirty="0"/>
          </a:p>
          <a:p>
            <a:r>
              <a:rPr lang="hr-HR" sz="2400" dirty="0"/>
              <a:t>Sudska odluka donesena u državi članici koja je i izvršiva u toj državi izvršava se u drugoj državi članici ako je, po zahtjevu bilo koje zainteresirane stranke, u njoj </a:t>
            </a:r>
            <a:r>
              <a:rPr lang="hr-HR" sz="2400" dirty="0">
                <a:solidFill>
                  <a:srgbClr val="FF0000"/>
                </a:solidFill>
              </a:rPr>
              <a:t>proglašena izvršivom</a:t>
            </a:r>
            <a:r>
              <a:rPr lang="hr-HR" sz="2400" dirty="0"/>
              <a:t>. </a:t>
            </a:r>
            <a:endParaRPr lang="en-US" sz="2400" dirty="0" smtClean="0"/>
          </a:p>
          <a:p>
            <a:endParaRPr lang="en-US" sz="2400" dirty="0"/>
          </a:p>
          <a:p>
            <a:r>
              <a:rPr lang="en-US" sz="2400" dirty="0" err="1" smtClean="0"/>
              <a:t>Sud</a:t>
            </a:r>
            <a:r>
              <a:rPr lang="en-US" sz="2400" dirty="0" smtClean="0"/>
              <a:t> </a:t>
            </a:r>
            <a:r>
              <a:rPr lang="en-US" sz="2400" dirty="0" err="1" smtClean="0"/>
              <a:t>gdje</a:t>
            </a:r>
            <a:r>
              <a:rPr lang="en-US" sz="2400" dirty="0" smtClean="0"/>
              <a:t> se </a:t>
            </a:r>
            <a:r>
              <a:rPr lang="en-US" sz="2400" dirty="0" err="1" smtClean="0"/>
              <a:t>želi</a:t>
            </a:r>
            <a:r>
              <a:rPr lang="en-US" sz="2400" dirty="0" smtClean="0"/>
              <a:t> </a:t>
            </a:r>
            <a:r>
              <a:rPr lang="en-US" sz="2400" dirty="0" err="1" smtClean="0"/>
              <a:t>odluka</a:t>
            </a:r>
            <a:r>
              <a:rPr lang="en-US" sz="2400" dirty="0" smtClean="0"/>
              <a:t> </a:t>
            </a:r>
            <a:r>
              <a:rPr lang="en-US" sz="2400" dirty="0" err="1" smtClean="0"/>
              <a:t>izvršiti</a:t>
            </a:r>
            <a:r>
              <a:rPr lang="en-US" sz="2400" dirty="0" smtClean="0"/>
              <a:t> </a:t>
            </a:r>
            <a:r>
              <a:rPr lang="en-US" sz="2400" dirty="0" err="1" smtClean="0"/>
              <a:t>donosi</a:t>
            </a:r>
            <a:r>
              <a:rPr lang="en-US" sz="2400" dirty="0" smtClean="0"/>
              <a:t> </a:t>
            </a:r>
            <a:r>
              <a:rPr lang="en-US" sz="2400" dirty="0" err="1" smtClean="0"/>
              <a:t>odluku</a:t>
            </a:r>
            <a:r>
              <a:rPr lang="en-US" sz="2400" dirty="0" smtClean="0"/>
              <a:t> o </a:t>
            </a:r>
            <a:r>
              <a:rPr lang="en-US" sz="2400" dirty="0" err="1" smtClean="0"/>
              <a:t>proglašenju</a:t>
            </a:r>
            <a:r>
              <a:rPr lang="en-US" sz="2400" dirty="0" smtClean="0"/>
              <a:t> </a:t>
            </a:r>
            <a:r>
              <a:rPr lang="en-US" sz="2400" dirty="0" err="1" smtClean="0"/>
              <a:t>izvršivim</a:t>
            </a:r>
            <a:r>
              <a:rPr lang="en-US" sz="2400" dirty="0" smtClean="0"/>
              <a:t> - </a:t>
            </a:r>
            <a:r>
              <a:rPr lang="en-US" sz="2400" dirty="0" err="1" smtClean="0"/>
              <a:t>obje</a:t>
            </a:r>
            <a:r>
              <a:rPr lang="en-US" sz="2400" dirty="0" smtClean="0"/>
              <a:t> </a:t>
            </a:r>
            <a:r>
              <a:rPr lang="en-US" sz="2400" dirty="0" err="1"/>
              <a:t>stranke</a:t>
            </a:r>
            <a:r>
              <a:rPr lang="en-US" sz="2400" dirty="0"/>
              <a:t> </a:t>
            </a:r>
            <a:r>
              <a:rPr lang="en-US" sz="2400" dirty="0" err="1"/>
              <a:t>mogu</a:t>
            </a:r>
            <a:r>
              <a:rPr lang="en-US" sz="2400" dirty="0"/>
              <a:t> </a:t>
            </a:r>
            <a:r>
              <a:rPr lang="en-US" sz="2400" dirty="0" err="1"/>
              <a:t>uložiti</a:t>
            </a:r>
            <a:r>
              <a:rPr lang="en-US" sz="2400" dirty="0"/>
              <a:t> </a:t>
            </a:r>
            <a:r>
              <a:rPr lang="en-US" sz="2400" dirty="0" err="1"/>
              <a:t>pravni</a:t>
            </a:r>
            <a:r>
              <a:rPr lang="en-US" sz="2400" dirty="0"/>
              <a:t> </a:t>
            </a:r>
            <a:r>
              <a:rPr lang="en-US" sz="2400" dirty="0" err="1"/>
              <a:t>lijek</a:t>
            </a:r>
            <a:r>
              <a:rPr lang="en-US" sz="2400" dirty="0"/>
              <a:t> </a:t>
            </a:r>
            <a:r>
              <a:rPr lang="en-US" sz="2400" dirty="0" err="1"/>
              <a:t>protiv</a:t>
            </a:r>
            <a:r>
              <a:rPr lang="en-US" sz="2400" dirty="0"/>
              <a:t> </a:t>
            </a:r>
            <a:r>
              <a:rPr lang="en-US" sz="2400" dirty="0" err="1"/>
              <a:t>proglašavanja</a:t>
            </a:r>
            <a:r>
              <a:rPr lang="en-US" sz="2400" dirty="0"/>
              <a:t> </a:t>
            </a:r>
            <a:r>
              <a:rPr lang="en-US" sz="2400" dirty="0" err="1"/>
              <a:t>izvršivosti</a:t>
            </a:r>
            <a:r>
              <a:rPr lang="en-US" sz="2400" dirty="0"/>
              <a:t> </a:t>
            </a:r>
            <a:r>
              <a:rPr lang="en-US" sz="2400" dirty="0" err="1"/>
              <a:t>sudske</a:t>
            </a:r>
            <a:r>
              <a:rPr lang="en-US" sz="2400" dirty="0"/>
              <a:t> </a:t>
            </a:r>
            <a:r>
              <a:rPr lang="en-US" sz="2400" dirty="0" err="1" smtClean="0"/>
              <a:t>odluke</a:t>
            </a:r>
            <a:r>
              <a:rPr lang="en-US" sz="2400" dirty="0" smtClean="0"/>
              <a:t> – </a:t>
            </a:r>
            <a:r>
              <a:rPr lang="en-US" sz="2400" dirty="0" err="1" smtClean="0"/>
              <a:t>rok</a:t>
            </a:r>
            <a:r>
              <a:rPr lang="en-US" sz="2400" dirty="0" smtClean="0"/>
              <a:t> </a:t>
            </a:r>
            <a:r>
              <a:rPr lang="en-US" sz="2400" dirty="0" err="1" smtClean="0"/>
              <a:t>za</a:t>
            </a:r>
            <a:r>
              <a:rPr lang="en-US" sz="2400" dirty="0" smtClean="0"/>
              <a:t> </a:t>
            </a:r>
            <a:r>
              <a:rPr lang="en-US" sz="2400" dirty="0" err="1" smtClean="0"/>
              <a:t>žalbu</a:t>
            </a:r>
            <a:r>
              <a:rPr lang="en-US" sz="2400" dirty="0" smtClean="0"/>
              <a:t> 1 </a:t>
            </a:r>
            <a:r>
              <a:rPr lang="en-US" sz="2400" dirty="0" err="1" smtClean="0"/>
              <a:t>mj</a:t>
            </a:r>
            <a:r>
              <a:rPr lang="en-US" sz="2400" dirty="0" smtClean="0"/>
              <a:t> </a:t>
            </a:r>
            <a:r>
              <a:rPr lang="en-US" sz="2400" dirty="0" err="1" smtClean="0"/>
              <a:t>odnosno</a:t>
            </a:r>
            <a:r>
              <a:rPr lang="en-US" sz="2400" dirty="0" smtClean="0"/>
              <a:t> 2 </a:t>
            </a:r>
            <a:r>
              <a:rPr lang="en-US" sz="2400" dirty="0" err="1" smtClean="0"/>
              <a:t>mj</a:t>
            </a:r>
            <a:endParaRPr lang="en-US" sz="2400" dirty="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r>
              <a:rPr lang="vi-VN" sz="1600" dirty="0" smtClean="0"/>
              <a:t>bilo kakvog</a:t>
            </a:r>
            <a:endParaRPr lang="vi-VN" sz="1600" dirty="0"/>
          </a:p>
        </p:txBody>
      </p:sp>
    </p:spTree>
    <p:extLst>
      <p:ext uri="{BB962C8B-B14F-4D97-AF65-F5344CB8AC3E}">
        <p14:creationId xmlns:p14="http://schemas.microsoft.com/office/powerpoint/2010/main" val="3345127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en-US" b="1" dirty="0" err="1" smtClean="0"/>
              <a:t>Bruxelles</a:t>
            </a:r>
            <a:r>
              <a:rPr lang="en-US" b="1" dirty="0" smtClean="0"/>
              <a:t> I</a:t>
            </a:r>
            <a:r>
              <a:rPr lang="en-US" dirty="0" smtClean="0"/>
              <a:t/>
            </a:r>
            <a:br>
              <a:rPr lang="en-US" dirty="0" smtClean="0"/>
            </a:br>
            <a:endParaRPr lang="hr-HR" dirty="0"/>
          </a:p>
        </p:txBody>
      </p:sp>
      <p:sp>
        <p:nvSpPr>
          <p:cNvPr id="5" name="Pravokutnik 4"/>
          <p:cNvSpPr/>
          <p:nvPr/>
        </p:nvSpPr>
        <p:spPr>
          <a:xfrm>
            <a:off x="0" y="394692"/>
            <a:ext cx="8989719" cy="11726287"/>
          </a:xfrm>
          <a:prstGeom prst="rect">
            <a:avLst/>
          </a:prstGeom>
        </p:spPr>
        <p:txBody>
          <a:bodyPr wrap="square">
            <a:spAutoFit/>
          </a:bodyPr>
          <a:lstStyle/>
          <a:p>
            <a:endParaRPr lang="en-US" sz="1600" dirty="0" smtClean="0"/>
          </a:p>
          <a:p>
            <a:endParaRPr lang="en-US" sz="1600" dirty="0"/>
          </a:p>
          <a:p>
            <a:endParaRPr lang="hr-HR" sz="1600" dirty="0"/>
          </a:p>
          <a:p>
            <a:endParaRPr lang="hr-HR" sz="2800" dirty="0"/>
          </a:p>
          <a:p>
            <a:r>
              <a:rPr lang="fi-FI" sz="2000" dirty="0"/>
              <a:t>Sudska odluka se ne priznaje: </a:t>
            </a:r>
          </a:p>
          <a:p>
            <a:r>
              <a:rPr lang="hr-HR" sz="2000" dirty="0"/>
              <a:t>1. ako bi takvo priznavanje bilo u očitoj suprotnosti s javnim poretkom u državi članici u kojoj se traži priznanje; </a:t>
            </a:r>
          </a:p>
          <a:p>
            <a:r>
              <a:rPr lang="hr-HR" sz="2000" dirty="0"/>
              <a:t>2</a:t>
            </a:r>
            <a:r>
              <a:rPr lang="hr-HR" sz="2000" dirty="0">
                <a:solidFill>
                  <a:srgbClr val="FF0000"/>
                </a:solidFill>
              </a:rPr>
              <a:t>. ako je donesena u odnosu na tuženika koji se nije odazvao na poziv suda, a nije mu bilo pravovremeno uručeno pismeno o pokretanju postupka ili istovjetno pismeno na način koji bi mu omogućio da pripremi svoju obranu, osim ako tuženik nije započeo postupak za pobijanje sudske odluke, a mogao je to učiniti; </a:t>
            </a:r>
          </a:p>
          <a:p>
            <a:r>
              <a:rPr lang="vi-VN" sz="2000" dirty="0"/>
              <a:t>3. ako je nepomirljiva sa sudskom odlukom donesenom u sporu između istih stranaka u državi članici u kojoj se zahtijeva priznanje; </a:t>
            </a:r>
          </a:p>
          <a:p>
            <a:r>
              <a:rPr lang="vi-VN" sz="2000" dirty="0"/>
              <a:t>4. ako je nepomirljiva s prethodno donesenom sudskom odlukom u drugoj državi članici ili u trećoj zemlji, a radi se o istom predmetu između istih stranaka, pod uvjetom da prethodno donesena sudska odluka ispunjava uvjete potrebne za njezino priznavanje u državi članici u kojoj se zahtijeva priznavanje. </a:t>
            </a:r>
            <a:endParaRPr lang="en-US" sz="2000" dirty="0" smtClean="0"/>
          </a:p>
          <a:p>
            <a:endParaRPr lang="en-US" sz="2800" dirty="0" smtClean="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r>
              <a:rPr lang="vi-VN" sz="1600" dirty="0" smtClean="0"/>
              <a:t>bilo kakvog</a:t>
            </a:r>
            <a:endParaRPr lang="vi-VN" sz="1600" dirty="0"/>
          </a:p>
        </p:txBody>
      </p:sp>
    </p:spTree>
    <p:extLst>
      <p:ext uri="{BB962C8B-B14F-4D97-AF65-F5344CB8AC3E}">
        <p14:creationId xmlns:p14="http://schemas.microsoft.com/office/powerpoint/2010/main" val="1763677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en-US" b="1" dirty="0" err="1" smtClean="0"/>
              <a:t>Bruxelles</a:t>
            </a:r>
            <a:r>
              <a:rPr lang="en-US" b="1" dirty="0" smtClean="0"/>
              <a:t> I</a:t>
            </a:r>
            <a:r>
              <a:rPr lang="en-US" dirty="0" smtClean="0"/>
              <a:t/>
            </a:r>
            <a:br>
              <a:rPr lang="en-US" dirty="0" smtClean="0"/>
            </a:br>
            <a:endParaRPr lang="hr-HR" dirty="0"/>
          </a:p>
        </p:txBody>
      </p:sp>
      <p:sp>
        <p:nvSpPr>
          <p:cNvPr id="5" name="Pravokutnik 4"/>
          <p:cNvSpPr/>
          <p:nvPr/>
        </p:nvSpPr>
        <p:spPr>
          <a:xfrm>
            <a:off x="0" y="394692"/>
            <a:ext cx="8989719" cy="10618291"/>
          </a:xfrm>
          <a:prstGeom prst="rect">
            <a:avLst/>
          </a:prstGeom>
        </p:spPr>
        <p:txBody>
          <a:bodyPr wrap="square">
            <a:spAutoFit/>
          </a:bodyPr>
          <a:lstStyle/>
          <a:p>
            <a:endParaRPr lang="en-US" sz="1600" dirty="0" smtClean="0"/>
          </a:p>
          <a:p>
            <a:endParaRPr lang="en-US" sz="1600" dirty="0"/>
          </a:p>
          <a:p>
            <a:endParaRPr lang="hr-HR" sz="1600" dirty="0"/>
          </a:p>
          <a:p>
            <a:endParaRPr lang="hr-HR" sz="2800" dirty="0"/>
          </a:p>
          <a:p>
            <a:r>
              <a:rPr lang="fi-FI" sz="2400" dirty="0"/>
              <a:t>Sudska odluka se ne priznaje: </a:t>
            </a:r>
          </a:p>
          <a:p>
            <a:r>
              <a:rPr lang="hr-HR" sz="2400" dirty="0" smtClean="0"/>
              <a:t>ako </a:t>
            </a:r>
            <a:r>
              <a:rPr lang="hr-HR" sz="2400" dirty="0"/>
              <a:t>nisu poštovane odredbe </a:t>
            </a:r>
            <a:r>
              <a:rPr lang="en-US" sz="2400" dirty="0" smtClean="0"/>
              <a:t>o tome u </a:t>
            </a:r>
            <a:r>
              <a:rPr lang="en-US" sz="2400" dirty="0" err="1" smtClean="0"/>
              <a:t>kojim</a:t>
            </a:r>
            <a:r>
              <a:rPr lang="en-US" sz="2400" dirty="0" smtClean="0"/>
              <a:t> </a:t>
            </a:r>
            <a:r>
              <a:rPr lang="en-US" sz="2400" dirty="0" err="1" smtClean="0"/>
              <a:t>slučajevima</a:t>
            </a:r>
            <a:r>
              <a:rPr lang="en-US" sz="2400" dirty="0" smtClean="0"/>
              <a:t> </a:t>
            </a:r>
            <a:r>
              <a:rPr lang="en-US" sz="2400" dirty="0" err="1" smtClean="0"/>
              <a:t>osoba</a:t>
            </a:r>
            <a:r>
              <a:rPr lang="en-US" sz="2400" dirty="0" smtClean="0"/>
              <a:t> </a:t>
            </a:r>
            <a:r>
              <a:rPr lang="en-US" sz="2400" dirty="0" err="1" smtClean="0"/>
              <a:t>može</a:t>
            </a:r>
            <a:r>
              <a:rPr lang="en-US" sz="2400" dirty="0" smtClean="0"/>
              <a:t> </a:t>
            </a:r>
            <a:r>
              <a:rPr lang="en-US" sz="2400" dirty="0" err="1" smtClean="0"/>
              <a:t>biti</a:t>
            </a:r>
            <a:r>
              <a:rPr lang="en-US" sz="2400" dirty="0" smtClean="0"/>
              <a:t> </a:t>
            </a:r>
            <a:r>
              <a:rPr lang="en-US" sz="2400" dirty="0" err="1" smtClean="0"/>
              <a:t>tužena</a:t>
            </a:r>
            <a:r>
              <a:rPr lang="en-US" sz="2400" dirty="0" smtClean="0"/>
              <a:t> </a:t>
            </a:r>
            <a:r>
              <a:rPr lang="en-US" sz="2400" dirty="0" err="1" smtClean="0"/>
              <a:t>iako</a:t>
            </a:r>
            <a:r>
              <a:rPr lang="en-US" sz="2400" dirty="0" smtClean="0"/>
              <a:t> </a:t>
            </a:r>
            <a:r>
              <a:rPr lang="en-US" sz="2400" dirty="0" err="1" smtClean="0"/>
              <a:t>nema</a:t>
            </a:r>
            <a:r>
              <a:rPr lang="en-US" sz="2400" dirty="0" smtClean="0"/>
              <a:t> </a:t>
            </a:r>
            <a:r>
              <a:rPr lang="en-US" sz="2400" dirty="0" err="1" smtClean="0"/>
              <a:t>domicil</a:t>
            </a:r>
            <a:r>
              <a:rPr lang="en-US" sz="2400" dirty="0" smtClean="0"/>
              <a:t> u </a:t>
            </a:r>
            <a:r>
              <a:rPr lang="en-US" sz="2400" dirty="0" err="1" smtClean="0"/>
              <a:t>državi</a:t>
            </a:r>
            <a:r>
              <a:rPr lang="en-US" sz="2400" dirty="0" smtClean="0"/>
              <a:t> </a:t>
            </a:r>
            <a:r>
              <a:rPr lang="en-US" sz="2400" dirty="0" err="1" smtClean="0"/>
              <a:t>čiji</a:t>
            </a:r>
            <a:r>
              <a:rPr lang="en-US" sz="2400" dirty="0" smtClean="0"/>
              <a:t> je </a:t>
            </a:r>
            <a:r>
              <a:rPr lang="en-US" sz="2400" dirty="0" err="1" smtClean="0"/>
              <a:t>sud</a:t>
            </a:r>
            <a:r>
              <a:rPr lang="en-US" sz="2400" dirty="0" smtClean="0"/>
              <a:t> </a:t>
            </a:r>
            <a:r>
              <a:rPr lang="en-US" sz="2400" dirty="0" err="1" smtClean="0"/>
              <a:t>donio</a:t>
            </a:r>
            <a:r>
              <a:rPr lang="en-US" sz="2400" dirty="0" smtClean="0"/>
              <a:t> </a:t>
            </a:r>
            <a:r>
              <a:rPr lang="en-US" sz="2400" dirty="0" err="1" smtClean="0"/>
              <a:t>odluku</a:t>
            </a:r>
            <a:endParaRPr lang="en-US" sz="2400" dirty="0" smtClean="0"/>
          </a:p>
          <a:p>
            <a:endParaRPr lang="en-US" sz="1600" dirty="0" smtClean="0"/>
          </a:p>
          <a:p>
            <a:endParaRPr lang="en-US" sz="1600" dirty="0"/>
          </a:p>
          <a:p>
            <a:endParaRPr lang="en-US" sz="1600" dirty="0" smtClean="0"/>
          </a:p>
          <a:p>
            <a:r>
              <a:rPr lang="hr-HR" sz="2400" dirty="0"/>
              <a:t>Nagodba potvrđena pred sudom tijekom postupka i izvršiva u državi članici u kojoj je postignuta, izvršiva je u državi članici u kojoj se zahtijeva njezino izvršenje pod istim uvjetima kao da je riječ o autentičnoj ispravi. Sud ili nadležno tijelo države članice u kojoj je potvrđena nagodba izdaje potvrdu na zahtjev bilo koje zainteresirane stranke, koristeći pri tome standardni obrazac</a:t>
            </a:r>
            <a:endParaRPr lang="en-US" sz="24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r>
              <a:rPr lang="vi-VN" sz="1600" dirty="0" smtClean="0"/>
              <a:t>bilo kakvog</a:t>
            </a:r>
            <a:endParaRPr lang="vi-VN" sz="1600" dirty="0"/>
          </a:p>
        </p:txBody>
      </p:sp>
    </p:spTree>
    <p:extLst>
      <p:ext uri="{BB962C8B-B14F-4D97-AF65-F5344CB8AC3E}">
        <p14:creationId xmlns:p14="http://schemas.microsoft.com/office/powerpoint/2010/main" val="3198971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en-US" b="1" dirty="0" err="1" smtClean="0"/>
              <a:t>Bruxelles</a:t>
            </a:r>
            <a:r>
              <a:rPr lang="en-US" b="1" dirty="0" smtClean="0"/>
              <a:t> I</a:t>
            </a:r>
            <a:r>
              <a:rPr lang="en-US" dirty="0" smtClean="0"/>
              <a:t/>
            </a:r>
            <a:br>
              <a:rPr lang="en-US" dirty="0" smtClean="0"/>
            </a:br>
            <a:endParaRPr lang="hr-HR" dirty="0"/>
          </a:p>
        </p:txBody>
      </p:sp>
      <p:sp>
        <p:nvSpPr>
          <p:cNvPr id="5" name="Pravokutnik 4"/>
          <p:cNvSpPr/>
          <p:nvPr/>
        </p:nvSpPr>
        <p:spPr>
          <a:xfrm>
            <a:off x="0" y="394692"/>
            <a:ext cx="8989719" cy="10310515"/>
          </a:xfrm>
          <a:prstGeom prst="rect">
            <a:avLst/>
          </a:prstGeom>
        </p:spPr>
        <p:txBody>
          <a:bodyPr wrap="square">
            <a:spAutoFit/>
          </a:bodyPr>
          <a:lstStyle/>
          <a:p>
            <a:endParaRPr lang="en-US" sz="1600" dirty="0" smtClean="0"/>
          </a:p>
          <a:p>
            <a:endParaRPr lang="en-US" sz="1600" dirty="0"/>
          </a:p>
          <a:p>
            <a:r>
              <a:rPr lang="hr-HR" sz="2400" b="1" dirty="0" smtClean="0"/>
              <a:t>AUTENTIČNE </a:t>
            </a:r>
            <a:r>
              <a:rPr lang="hr-HR" sz="2400" b="1" dirty="0"/>
              <a:t>ISPRAVE </a:t>
            </a:r>
            <a:endParaRPr lang="hr-HR" sz="2400" dirty="0"/>
          </a:p>
          <a:p>
            <a:endParaRPr lang="en-US" sz="2400" dirty="0" smtClean="0"/>
          </a:p>
          <a:p>
            <a:r>
              <a:rPr lang="hr-HR" sz="2400" dirty="0" smtClean="0"/>
              <a:t>Isprava </a:t>
            </a:r>
            <a:r>
              <a:rPr lang="hr-HR" sz="2400" dirty="0"/>
              <a:t>koja je službeno sastavljena ili registrirana kao javna isprava i koja je izvršiva u jednoj državi članici, u drugoj se državi članici </a:t>
            </a:r>
            <a:r>
              <a:rPr lang="hr-HR" sz="2400" dirty="0">
                <a:solidFill>
                  <a:srgbClr val="FF0000"/>
                </a:solidFill>
              </a:rPr>
              <a:t>proglašava izvršivom</a:t>
            </a:r>
            <a:r>
              <a:rPr lang="hr-HR" sz="2400" dirty="0"/>
              <a:t>, po zahtjevu zainteresirane strane pred nadležnim sudom. </a:t>
            </a:r>
            <a:endParaRPr lang="en-US" sz="2400" dirty="0" smtClean="0"/>
          </a:p>
          <a:p>
            <a:endParaRPr lang="en-US" sz="2400" dirty="0" smtClean="0"/>
          </a:p>
          <a:p>
            <a:r>
              <a:rPr lang="hr-HR" sz="2400" dirty="0" smtClean="0"/>
              <a:t>Sud </a:t>
            </a:r>
            <a:r>
              <a:rPr lang="hr-HR" sz="2400" dirty="0"/>
              <a:t>pred kojim je uložen pravni lijek protiv proglašenja izvršivosti, proglašenje izvršivosti odbija ili poništava </a:t>
            </a:r>
            <a:r>
              <a:rPr lang="hr-HR" sz="2400" dirty="0">
                <a:solidFill>
                  <a:srgbClr val="FF0000"/>
                </a:solidFill>
              </a:rPr>
              <a:t>samo ako je izvršenje u očitoj suprotnosti s javnim poretkom države članice u kojoj se zahtijeva izvršenje. </a:t>
            </a:r>
          </a:p>
          <a:p>
            <a:endParaRPr lang="en-US" sz="1600" dirty="0" smtClean="0"/>
          </a:p>
          <a:p>
            <a:r>
              <a:rPr lang="en-US" sz="1600" dirty="0" err="1" smtClean="0"/>
              <a:t>Pravila</a:t>
            </a:r>
            <a:r>
              <a:rPr lang="en-US" sz="1600" dirty="0" smtClean="0"/>
              <a:t> o </a:t>
            </a:r>
            <a:r>
              <a:rPr lang="en-US" sz="1600" dirty="0" err="1" smtClean="0"/>
              <a:t>postupku</a:t>
            </a:r>
            <a:r>
              <a:rPr lang="en-US" sz="1600" dirty="0" smtClean="0"/>
              <a:t> </a:t>
            </a:r>
            <a:r>
              <a:rPr lang="en-US" sz="1600" dirty="0" err="1" smtClean="0"/>
              <a:t>za</a:t>
            </a:r>
            <a:r>
              <a:rPr lang="en-US" sz="1600" dirty="0" smtClean="0"/>
              <a:t> </a:t>
            </a:r>
            <a:r>
              <a:rPr lang="en-US" sz="1600" dirty="0" err="1" smtClean="0"/>
              <a:t>proglašenje</a:t>
            </a:r>
            <a:r>
              <a:rPr lang="en-US" sz="1600" dirty="0" smtClean="0"/>
              <a:t> </a:t>
            </a:r>
            <a:r>
              <a:rPr lang="en-US" sz="1600" dirty="0" err="1" smtClean="0"/>
              <a:t>izvršivosti</a:t>
            </a:r>
            <a:r>
              <a:rPr lang="en-US" sz="1600" dirty="0" smtClean="0"/>
              <a:t> </a:t>
            </a:r>
            <a:r>
              <a:rPr lang="en-US" sz="1600" dirty="0" err="1" smtClean="0"/>
              <a:t>presuda</a:t>
            </a:r>
            <a:r>
              <a:rPr lang="en-US" sz="1600" dirty="0" smtClean="0"/>
              <a:t> se </a:t>
            </a:r>
            <a:r>
              <a:rPr lang="en-US" sz="1600" dirty="0" err="1" smtClean="0"/>
              <a:t>primjenjuju</a:t>
            </a:r>
            <a:r>
              <a:rPr lang="en-US" sz="1600" dirty="0" smtClean="0"/>
              <a:t> </a:t>
            </a:r>
            <a:r>
              <a:rPr lang="en-US" sz="1600" dirty="0" err="1" smtClean="0"/>
              <a:t>na</a:t>
            </a:r>
            <a:r>
              <a:rPr lang="en-US" sz="1600" dirty="0" smtClean="0"/>
              <a:t> </a:t>
            </a:r>
            <a:r>
              <a:rPr lang="en-US" sz="1600" dirty="0" err="1" smtClean="0"/>
              <a:t>odgovarajući</a:t>
            </a:r>
            <a:r>
              <a:rPr lang="en-US" sz="1600" dirty="0" smtClean="0"/>
              <a:t> </a:t>
            </a:r>
            <a:r>
              <a:rPr lang="en-US" sz="1600" dirty="0" err="1" smtClean="0"/>
              <a:t>način</a:t>
            </a:r>
            <a:r>
              <a:rPr lang="en-US" sz="1600" dirty="0" smtClean="0"/>
              <a:t>.</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r>
              <a:rPr lang="vi-VN" sz="1600" dirty="0" smtClean="0"/>
              <a:t>bilo kakvog</a:t>
            </a:r>
            <a:endParaRPr lang="vi-VN" sz="1600" dirty="0"/>
          </a:p>
        </p:txBody>
      </p:sp>
    </p:spTree>
    <p:extLst>
      <p:ext uri="{BB962C8B-B14F-4D97-AF65-F5344CB8AC3E}">
        <p14:creationId xmlns:p14="http://schemas.microsoft.com/office/powerpoint/2010/main" val="4162520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lstStyle/>
          <a:p>
            <a:r>
              <a:rPr lang="en-US" b="1" dirty="0" err="1" smtClean="0"/>
              <a:t>Bruxelles</a:t>
            </a:r>
            <a:r>
              <a:rPr lang="en-US" b="1" dirty="0" smtClean="0"/>
              <a:t> I</a:t>
            </a:r>
            <a:r>
              <a:rPr lang="en-US" dirty="0" smtClean="0"/>
              <a:t/>
            </a:r>
            <a:br>
              <a:rPr lang="en-US" dirty="0" smtClean="0"/>
            </a:br>
            <a:endParaRPr lang="hr-HR" dirty="0"/>
          </a:p>
        </p:txBody>
      </p:sp>
      <p:sp>
        <p:nvSpPr>
          <p:cNvPr id="5" name="Pravokutnik 4"/>
          <p:cNvSpPr/>
          <p:nvPr/>
        </p:nvSpPr>
        <p:spPr>
          <a:xfrm>
            <a:off x="0" y="394692"/>
            <a:ext cx="8989719" cy="11049179"/>
          </a:xfrm>
          <a:prstGeom prst="rect">
            <a:avLst/>
          </a:prstGeom>
        </p:spPr>
        <p:txBody>
          <a:bodyPr wrap="square">
            <a:spAutoFit/>
          </a:bodyPr>
          <a:lstStyle/>
          <a:p>
            <a:endParaRPr lang="en-US" sz="1600" dirty="0" smtClean="0"/>
          </a:p>
          <a:p>
            <a:endParaRPr lang="en-US" sz="1600" dirty="0"/>
          </a:p>
          <a:p>
            <a:r>
              <a:rPr lang="hr-HR" sz="2400" b="1" dirty="0" smtClean="0"/>
              <a:t>AUTENTIČNE </a:t>
            </a:r>
            <a:r>
              <a:rPr lang="hr-HR" sz="2400" b="1" dirty="0"/>
              <a:t>ISPRAVE </a:t>
            </a:r>
            <a:endParaRPr lang="hr-HR" sz="2400" dirty="0"/>
          </a:p>
          <a:p>
            <a:endParaRPr lang="en-US" sz="2400" dirty="0" smtClean="0"/>
          </a:p>
          <a:p>
            <a:r>
              <a:rPr lang="hr-HR" sz="2400" dirty="0" smtClean="0"/>
              <a:t>Sporazumi </a:t>
            </a:r>
            <a:r>
              <a:rPr lang="hr-HR" sz="2400" dirty="0"/>
              <a:t>u vezi s obvezom uzdržavanja, postignuti s pravnim tijelima ili oni koje upravna tijela potvrde, smatraju se autentičnim ispravama. </a:t>
            </a:r>
            <a:endParaRPr lang="en-US" sz="2400" dirty="0" smtClean="0"/>
          </a:p>
          <a:p>
            <a:endParaRPr lang="hr-HR" sz="2400" dirty="0"/>
          </a:p>
          <a:p>
            <a:r>
              <a:rPr lang="hr-HR" sz="2400" dirty="0"/>
              <a:t>Dokument koji se podnosi mora zadovoljiti sve uvjete potrebne za utvrđivanje njegove autentičnosti u državi članici u kojoj je sudska odluka donesena. </a:t>
            </a:r>
          </a:p>
          <a:p>
            <a:endParaRPr lang="en-US" sz="1600" dirty="0" smtClean="0"/>
          </a:p>
          <a:p>
            <a:endParaRPr lang="en-US" sz="1600" dirty="0"/>
          </a:p>
          <a:p>
            <a:endParaRPr lang="en-US" sz="1600" dirty="0" smtClean="0"/>
          </a:p>
          <a:p>
            <a:r>
              <a:rPr lang="hr-HR" sz="2400" dirty="0" smtClean="0"/>
              <a:t>Nadležno </a:t>
            </a:r>
            <a:r>
              <a:rPr lang="hr-HR" sz="2400" dirty="0"/>
              <a:t>tijelo države članice u kojoj je sastavljena ili registrirana autentična isprava, na zahtjev jedne od zainteresiranih stranaka, izdaje potvrdu koristeći pri tome standardni </a:t>
            </a:r>
            <a:r>
              <a:rPr lang="hr-HR" sz="2400" dirty="0" smtClean="0"/>
              <a:t>obrazac</a:t>
            </a:r>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r>
              <a:rPr lang="vi-VN" sz="1600" dirty="0" smtClean="0"/>
              <a:t>bilo kakvog</a:t>
            </a:r>
            <a:endParaRPr lang="vi-VN" sz="1600" dirty="0"/>
          </a:p>
        </p:txBody>
      </p:sp>
    </p:spTree>
    <p:extLst>
      <p:ext uri="{BB962C8B-B14F-4D97-AF65-F5344CB8AC3E}">
        <p14:creationId xmlns:p14="http://schemas.microsoft.com/office/powerpoint/2010/main" val="2144079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74571" y="130628"/>
            <a:ext cx="5391554" cy="6161605"/>
          </a:xfrm>
          <a:prstGeom prst="rect">
            <a:avLst/>
          </a:prstGeom>
        </p:spPr>
        <p:txBody>
          <a:bodyPr spcFirstLastPara="1" wrap="square" lIns="91425" tIns="91425" rIns="91425" bIns="91425" anchor="t" anchorCtr="0">
            <a:noAutofit/>
          </a:bodyPr>
          <a:lstStyle/>
          <a:p>
            <a:pPr marL="216000" indent="0" eaLnBrk="1" hangingPunct="1">
              <a:buNone/>
            </a:pPr>
            <a:r>
              <a:rPr lang="hr-HR" sz="2400" dirty="0">
                <a:solidFill>
                  <a:schemeClr val="bg2"/>
                </a:solidFill>
                <a:latin typeface="Arial" panose="020B0604020202020204" pitchFamily="34" charset="0"/>
                <a:cs typeface="Arial" panose="020B0604020202020204" pitchFamily="34" charset="0"/>
              </a:rPr>
              <a:t>u građanskim i trgovačkim stvarima, bez obzira na vrstu suda - ne odnosi se na:</a:t>
            </a:r>
          </a:p>
          <a:p>
            <a:pPr marL="630900" lvl="1" indent="-342900" eaLnBrk="1" hangingPunct="1">
              <a:spcBef>
                <a:spcPts val="0"/>
              </a:spcBef>
              <a:buClrTx/>
              <a:buFont typeface="Arial" panose="020B0604020202020204" pitchFamily="34" charset="0"/>
              <a:buChar char="•"/>
            </a:pPr>
            <a:r>
              <a:rPr lang="hr-HR" sz="2000" dirty="0">
                <a:solidFill>
                  <a:schemeClr val="bg2"/>
                </a:solidFill>
                <a:latin typeface="Arial" panose="020B0604020202020204" pitchFamily="34" charset="0"/>
                <a:cs typeface="Arial" panose="020B0604020202020204" pitchFamily="34" charset="0"/>
              </a:rPr>
              <a:t>porezne, carinske ili administrativne stvari </a:t>
            </a:r>
          </a:p>
          <a:p>
            <a:pPr marL="630900" lvl="1" indent="-342900" eaLnBrk="1" hangingPunct="1">
              <a:spcBef>
                <a:spcPts val="0"/>
              </a:spcBef>
              <a:buClrTx/>
              <a:buFont typeface="Arial" panose="020B0604020202020204" pitchFamily="34" charset="0"/>
              <a:buChar char="•"/>
            </a:pPr>
            <a:r>
              <a:rPr lang="hr-HR" sz="2000" dirty="0">
                <a:solidFill>
                  <a:schemeClr val="bg2"/>
                </a:solidFill>
                <a:latin typeface="Arial" panose="020B0604020202020204" pitchFamily="34" charset="0"/>
                <a:cs typeface="Arial" panose="020B0604020202020204" pitchFamily="34" charset="0"/>
              </a:rPr>
              <a:t>na odgovornost države za postupanje ili </a:t>
            </a:r>
            <a:r>
              <a:rPr lang="hr-HR" sz="2000" dirty="0" err="1">
                <a:solidFill>
                  <a:schemeClr val="bg2"/>
                </a:solidFill>
                <a:latin typeface="Arial" panose="020B0604020202020204" pitchFamily="34" charset="0"/>
                <a:cs typeface="Arial" panose="020B0604020202020204" pitchFamily="34" charset="0"/>
              </a:rPr>
              <a:t>nepostupanje</a:t>
            </a:r>
            <a:r>
              <a:rPr lang="hr-HR" sz="2000" dirty="0">
                <a:solidFill>
                  <a:schemeClr val="bg2"/>
                </a:solidFill>
                <a:latin typeface="Arial" panose="020B0604020202020204" pitchFamily="34" charset="0"/>
                <a:cs typeface="Arial" panose="020B0604020202020204" pitchFamily="34" charset="0"/>
              </a:rPr>
              <a:t> pri izvršavanju državne vlasti (acta </a:t>
            </a:r>
            <a:r>
              <a:rPr lang="hr-HR" sz="2000" dirty="0" err="1">
                <a:solidFill>
                  <a:schemeClr val="bg2"/>
                </a:solidFill>
                <a:latin typeface="Arial" panose="020B0604020202020204" pitchFamily="34" charset="0"/>
                <a:cs typeface="Arial" panose="020B0604020202020204" pitchFamily="34" charset="0"/>
              </a:rPr>
              <a:t>iure</a:t>
            </a:r>
            <a:r>
              <a:rPr lang="hr-HR" sz="2000" dirty="0">
                <a:solidFill>
                  <a:schemeClr val="bg2"/>
                </a:solidFill>
                <a:latin typeface="Arial" panose="020B0604020202020204" pitchFamily="34" charset="0"/>
                <a:cs typeface="Arial" panose="020B0604020202020204" pitchFamily="34" charset="0"/>
              </a:rPr>
              <a:t> </a:t>
            </a:r>
            <a:r>
              <a:rPr lang="hr-HR" sz="2000" dirty="0" err="1">
                <a:solidFill>
                  <a:schemeClr val="bg2"/>
                </a:solidFill>
                <a:latin typeface="Arial" panose="020B0604020202020204" pitchFamily="34" charset="0"/>
                <a:cs typeface="Arial" panose="020B0604020202020204" pitchFamily="34" charset="0"/>
              </a:rPr>
              <a:t>imperii</a:t>
            </a:r>
            <a:r>
              <a:rPr lang="hr-HR" sz="2000" dirty="0">
                <a:solidFill>
                  <a:schemeClr val="bg2"/>
                </a:solidFill>
                <a:latin typeface="Arial" panose="020B0604020202020204" pitchFamily="34" charset="0"/>
                <a:cs typeface="Arial" panose="020B0604020202020204" pitchFamily="34" charset="0"/>
              </a:rPr>
              <a:t>) </a:t>
            </a:r>
          </a:p>
          <a:p>
            <a:pPr marL="630900" lvl="1" indent="-342900" eaLnBrk="1" hangingPunct="1">
              <a:spcBef>
                <a:spcPts val="0"/>
              </a:spcBef>
              <a:buClrTx/>
              <a:buFont typeface="Arial" panose="020B0604020202020204" pitchFamily="34" charset="0"/>
              <a:buChar char="•"/>
            </a:pPr>
            <a:r>
              <a:rPr lang="hr-HR" sz="2000" dirty="0">
                <a:solidFill>
                  <a:schemeClr val="bg2"/>
                </a:solidFill>
                <a:latin typeface="Arial" panose="020B0604020202020204" pitchFamily="34" charset="0"/>
                <a:cs typeface="Arial" panose="020B0604020202020204" pitchFamily="34" charset="0"/>
              </a:rPr>
              <a:t>status ili pravnu sposobnost fizičkih osoba </a:t>
            </a:r>
          </a:p>
          <a:p>
            <a:pPr marL="630900" lvl="1" indent="-342900" eaLnBrk="1" hangingPunct="1">
              <a:spcBef>
                <a:spcPts val="0"/>
              </a:spcBef>
              <a:buClrTx/>
              <a:buFont typeface="Arial" panose="020B0604020202020204" pitchFamily="34" charset="0"/>
              <a:buChar char="•"/>
            </a:pPr>
            <a:r>
              <a:rPr lang="hr-HR" sz="2000" dirty="0">
                <a:solidFill>
                  <a:schemeClr val="bg2"/>
                </a:solidFill>
                <a:latin typeface="Arial" panose="020B0604020202020204" pitchFamily="34" charset="0"/>
                <a:cs typeface="Arial" panose="020B0604020202020204" pitchFamily="34" charset="0"/>
              </a:rPr>
              <a:t>prava vlasništva koja proistječu iz bračnih odnosa, oporuka i nasljeđivanja </a:t>
            </a:r>
          </a:p>
          <a:p>
            <a:pPr marL="630900" lvl="1" indent="-342900" eaLnBrk="1" hangingPunct="1">
              <a:spcBef>
                <a:spcPts val="0"/>
              </a:spcBef>
              <a:buClrTx/>
              <a:buFont typeface="Arial" panose="020B0604020202020204" pitchFamily="34" charset="0"/>
              <a:buChar char="•"/>
            </a:pPr>
            <a:r>
              <a:rPr lang="hr-HR" sz="2000" dirty="0">
                <a:solidFill>
                  <a:schemeClr val="bg2"/>
                </a:solidFill>
                <a:latin typeface="Arial" panose="020B0604020202020204" pitchFamily="34" charset="0"/>
                <a:cs typeface="Arial" panose="020B0604020202020204" pitchFamily="34" charset="0"/>
              </a:rPr>
              <a:t>bankrot, postupke koji se odnose na likvidaciju platežno nesposobnih trgovačkih društava ili drugih pravnih osoba, i slične postupke </a:t>
            </a:r>
          </a:p>
          <a:p>
            <a:pPr marL="630900" lvl="1" indent="-342900" eaLnBrk="1" hangingPunct="1">
              <a:spcBef>
                <a:spcPts val="0"/>
              </a:spcBef>
              <a:buClrTx/>
              <a:buFont typeface="Arial" panose="020B0604020202020204" pitchFamily="34" charset="0"/>
              <a:buChar char="•"/>
            </a:pPr>
            <a:r>
              <a:rPr lang="hr-HR" sz="2000" dirty="0">
                <a:solidFill>
                  <a:schemeClr val="bg2"/>
                </a:solidFill>
                <a:latin typeface="Arial" panose="020B0604020202020204" pitchFamily="34" charset="0"/>
                <a:cs typeface="Arial" panose="020B0604020202020204" pitchFamily="34" charset="0"/>
              </a:rPr>
              <a:t>socijalnu sigurnost  </a:t>
            </a:r>
          </a:p>
          <a:p>
            <a:pPr marL="630900" lvl="1" indent="-342900" eaLnBrk="1" hangingPunct="1">
              <a:spcBef>
                <a:spcPts val="0"/>
              </a:spcBef>
              <a:buClrTx/>
              <a:buFont typeface="Arial" panose="020B0604020202020204" pitchFamily="34" charset="0"/>
              <a:buChar char="•"/>
            </a:pPr>
            <a:r>
              <a:rPr lang="hr-HR" sz="2000" dirty="0">
                <a:solidFill>
                  <a:schemeClr val="bg2"/>
                </a:solidFill>
                <a:latin typeface="Arial" panose="020B0604020202020204" pitchFamily="34" charset="0"/>
                <a:cs typeface="Arial" panose="020B0604020202020204" pitchFamily="34" charset="0"/>
              </a:rPr>
              <a:t>arbitražu</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2673142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00">
            <a:alpha val="11000"/>
          </a:srgbClr>
        </a:solidFill>
        <a:effectLst/>
      </p:bgPr>
    </p:bg>
    <p:spTree>
      <p:nvGrpSpPr>
        <p:cNvPr id="1" name=""/>
        <p:cNvGrpSpPr/>
        <p:nvPr/>
      </p:nvGrpSpPr>
      <p:grpSpPr>
        <a:xfrm>
          <a:off x="0" y="0"/>
          <a:ext cx="0" cy="0"/>
          <a:chOff x="0" y="0"/>
          <a:chExt cx="0" cy="0"/>
        </a:xfrm>
      </p:grpSpPr>
      <p:sp>
        <p:nvSpPr>
          <p:cNvPr id="149" name="TextShape 1"/>
          <p:cNvSpPr txBox="1"/>
          <p:nvPr/>
        </p:nvSpPr>
        <p:spPr>
          <a:xfrm>
            <a:off x="457200" y="190440"/>
            <a:ext cx="8229240" cy="582120"/>
          </a:xfrm>
          <a:prstGeom prst="rect">
            <a:avLst/>
          </a:prstGeom>
          <a:noFill/>
          <a:ln>
            <a:noFill/>
          </a:ln>
        </p:spPr>
        <p:txBody>
          <a:bodyPr lIns="90000" tIns="45000" rIns="90000" bIns="45000" anchor="ctr"/>
          <a:lstStyle/>
          <a:p>
            <a:pPr>
              <a:lnSpc>
                <a:spcPct val="100000"/>
              </a:lnSpc>
            </a:pPr>
            <a:endParaRPr lang="en-GB" sz="1800" b="0" strike="noStrike" spc="-1">
              <a:solidFill>
                <a:srgbClr val="FFFFFF"/>
              </a:solidFill>
              <a:uFill>
                <a:solidFill>
                  <a:srgbClr val="FFFFFF"/>
                </a:solidFill>
              </a:uFill>
              <a:latin typeface="Arial" panose="020B0604020202020204"/>
            </a:endParaRPr>
          </a:p>
        </p:txBody>
      </p:sp>
      <p:sp>
        <p:nvSpPr>
          <p:cNvPr id="150" name="TextShape 2"/>
          <p:cNvSpPr txBox="1"/>
          <p:nvPr/>
        </p:nvSpPr>
        <p:spPr>
          <a:xfrm>
            <a:off x="207645" y="191135"/>
            <a:ext cx="8478520" cy="5936615"/>
          </a:xfrm>
          <a:prstGeom prst="rect">
            <a:avLst/>
          </a:prstGeom>
          <a:noFill/>
          <a:ln>
            <a:noFill/>
          </a:ln>
        </p:spPr>
        <p:txBody>
          <a:bodyPr lIns="90000" tIns="45000" rIns="90000" bIns="45000"/>
          <a:lstStyle/>
          <a:p>
            <a:pPr lvl="1" indent="0">
              <a:lnSpc>
                <a:spcPct val="100000"/>
              </a:lnSpc>
              <a:buClr>
                <a:srgbClr val="000000"/>
              </a:buClr>
              <a:buFont typeface="Symbol" panose="05050102010706020507" charset="2"/>
              <a:buNone/>
            </a:pPr>
            <a:endParaRPr lang="hr-HR" sz="2400" b="0" strike="noStrike" spc="-1" dirty="0">
              <a:solidFill>
                <a:srgbClr val="000000"/>
              </a:solidFill>
              <a:uFill>
                <a:solidFill>
                  <a:srgbClr val="FFFFFF"/>
                </a:solidFill>
              </a:uFill>
              <a:latin typeface="Arial" panose="020B0604020202020204"/>
              <a:ea typeface="SimSun" panose="02010600030101010101" pitchFamily="2" charset="-122"/>
            </a:endParaRPr>
          </a:p>
          <a:p>
            <a:pPr lvl="1" indent="0">
              <a:lnSpc>
                <a:spcPct val="100000"/>
              </a:lnSpc>
              <a:buClr>
                <a:srgbClr val="000000"/>
              </a:buClr>
              <a:buFont typeface="Symbol" panose="05050102010706020507" charset="2"/>
              <a:buNone/>
            </a:pPr>
            <a:endParaRPr lang="hr-HR" sz="2400" b="0" strike="noStrike" spc="-1" dirty="0">
              <a:solidFill>
                <a:srgbClr val="000000"/>
              </a:solidFill>
              <a:uFill>
                <a:solidFill>
                  <a:srgbClr val="FFFFFF"/>
                </a:solidFill>
              </a:uFill>
              <a:latin typeface="Arial" panose="020B0604020202020204"/>
              <a:ea typeface="SimSun" panose="02010600030101010101" pitchFamily="2" charset="-122"/>
            </a:endParaRPr>
          </a:p>
          <a:p>
            <a:pPr lvl="1">
              <a:buClr>
                <a:srgbClr val="000000"/>
              </a:buClr>
            </a:pPr>
            <a:r>
              <a:rPr lang="en-GB" sz="2400" spc="-1" dirty="0" err="1">
                <a:solidFill>
                  <a:srgbClr val="000000"/>
                </a:solidFill>
                <a:uFill>
                  <a:solidFill>
                    <a:srgbClr val="FFFFFF"/>
                  </a:solidFill>
                </a:uFill>
              </a:rPr>
              <a:t>Uredba</a:t>
            </a:r>
            <a:r>
              <a:rPr lang="en-GB" sz="2400" spc="-1" dirty="0">
                <a:solidFill>
                  <a:srgbClr val="000000"/>
                </a:solidFill>
                <a:uFill>
                  <a:solidFill>
                    <a:srgbClr val="FFFFFF"/>
                  </a:solidFill>
                </a:uFill>
              </a:rPr>
              <a:t> (EU) br. 1215 </a:t>
            </a:r>
            <a:r>
              <a:rPr lang="en-GB" sz="2400" spc="-1" dirty="0" err="1">
                <a:solidFill>
                  <a:srgbClr val="000000"/>
                </a:solidFill>
                <a:uFill>
                  <a:solidFill>
                    <a:srgbClr val="FFFFFF"/>
                  </a:solidFill>
                </a:uFill>
              </a:rPr>
              <a:t>Europskog</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parlamenta</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i</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Vijeća</a:t>
            </a:r>
            <a:r>
              <a:rPr lang="en-GB" sz="2400" spc="-1" dirty="0">
                <a:solidFill>
                  <a:srgbClr val="000000"/>
                </a:solidFill>
                <a:uFill>
                  <a:solidFill>
                    <a:srgbClr val="FFFFFF"/>
                  </a:solidFill>
                </a:uFill>
              </a:rPr>
              <a:t> od 12. </a:t>
            </a:r>
            <a:r>
              <a:rPr lang="en-GB" sz="2400" spc="-1" dirty="0" err="1">
                <a:solidFill>
                  <a:srgbClr val="000000"/>
                </a:solidFill>
                <a:uFill>
                  <a:solidFill>
                    <a:srgbClr val="FFFFFF"/>
                  </a:solidFill>
                </a:uFill>
              </a:rPr>
              <a:t>prosinca</a:t>
            </a:r>
            <a:r>
              <a:rPr lang="en-GB" sz="2400" spc="-1" dirty="0">
                <a:solidFill>
                  <a:srgbClr val="000000"/>
                </a:solidFill>
                <a:uFill>
                  <a:solidFill>
                    <a:srgbClr val="FFFFFF"/>
                  </a:solidFill>
                </a:uFill>
              </a:rPr>
              <a:t> 2012. o </a:t>
            </a:r>
            <a:r>
              <a:rPr lang="en-GB" sz="2400" spc="-1" dirty="0" err="1">
                <a:solidFill>
                  <a:srgbClr val="000000"/>
                </a:solidFill>
                <a:uFill>
                  <a:solidFill>
                    <a:srgbClr val="FFFFFF"/>
                  </a:solidFill>
                </a:uFill>
              </a:rPr>
              <a:t>sudskoj</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nadležnosti</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te</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priznanju</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i</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ovrsi</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odluka</a:t>
            </a:r>
            <a:r>
              <a:rPr lang="en-GB" sz="2400" spc="-1" dirty="0">
                <a:solidFill>
                  <a:srgbClr val="000000"/>
                </a:solidFill>
                <a:uFill>
                  <a:solidFill>
                    <a:srgbClr val="FFFFFF"/>
                  </a:solidFill>
                </a:uFill>
              </a:rPr>
              <a:t> u </a:t>
            </a:r>
            <a:r>
              <a:rPr lang="en-GB" sz="2400" spc="-1" dirty="0" err="1">
                <a:solidFill>
                  <a:srgbClr val="000000"/>
                </a:solidFill>
                <a:uFill>
                  <a:solidFill>
                    <a:srgbClr val="FFFFFF"/>
                  </a:solidFill>
                </a:uFill>
              </a:rPr>
              <a:t>građanskim</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i</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trgovačkim</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stvarima</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Uredbe</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Bruxelles</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Ia</a:t>
            </a:r>
            <a:r>
              <a:rPr lang="en-GB" sz="2400" spc="-1" dirty="0">
                <a:solidFill>
                  <a:srgbClr val="000000"/>
                </a:solidFill>
                <a:uFill>
                  <a:solidFill>
                    <a:srgbClr val="FFFFFF"/>
                  </a:solidFill>
                </a:uFill>
              </a:rPr>
              <a:t>)  </a:t>
            </a:r>
            <a:endParaRPr lang="en-GB" sz="2400" spc="-1" dirty="0" smtClean="0">
              <a:solidFill>
                <a:srgbClr val="000000"/>
              </a:solidFill>
              <a:uFill>
                <a:solidFill>
                  <a:srgbClr val="FFFFFF"/>
                </a:solidFill>
              </a:uFill>
            </a:endParaRPr>
          </a:p>
          <a:p>
            <a:pPr lvl="1">
              <a:buClr>
                <a:srgbClr val="000000"/>
              </a:buClr>
            </a:pPr>
            <a:r>
              <a:rPr lang="hr-HR" altLang="en-GB" sz="2400" spc="-1" dirty="0" smtClean="0">
                <a:solidFill>
                  <a:srgbClr val="000000"/>
                </a:solidFill>
                <a:uFill>
                  <a:solidFill>
                    <a:srgbClr val="FFFFFF"/>
                  </a:solidFill>
                </a:uFill>
              </a:rPr>
              <a:t> </a:t>
            </a:r>
            <a:endParaRPr lang="hr-HR" altLang="en-GB" sz="2400" spc="-1" dirty="0">
              <a:solidFill>
                <a:srgbClr val="000000"/>
              </a:solidFill>
              <a:uFill>
                <a:solidFill>
                  <a:srgbClr val="FFFFFF"/>
                </a:solidFill>
              </a:uFill>
            </a:endParaRPr>
          </a:p>
          <a:p>
            <a:pPr marL="800100" lvl="1" indent="-342900">
              <a:buClr>
                <a:srgbClr val="000000"/>
              </a:buClr>
              <a:buFont typeface="Wingdings" panose="05000000000000000000" charset="0"/>
              <a:buChar char="Ø"/>
            </a:pPr>
            <a:r>
              <a:rPr lang="hr-HR" alt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primjenjuj</a:t>
            </a:r>
            <a:r>
              <a:rPr lang="hr-HR" altLang="en-GB" sz="2400" spc="-1" dirty="0">
                <a:solidFill>
                  <a:srgbClr val="000000"/>
                </a:solidFill>
                <a:uFill>
                  <a:solidFill>
                    <a:srgbClr val="FFFFFF"/>
                  </a:solidFill>
                </a:uFill>
              </a:rPr>
              <a:t>e</a:t>
            </a:r>
            <a:r>
              <a:rPr lang="en-GB" sz="2400" spc="-1" dirty="0">
                <a:solidFill>
                  <a:srgbClr val="000000"/>
                </a:solidFill>
                <a:uFill>
                  <a:solidFill>
                    <a:srgbClr val="FFFFFF"/>
                  </a:solidFill>
                </a:uFill>
              </a:rPr>
              <a:t> </a:t>
            </a:r>
            <a:r>
              <a:rPr lang="hr-HR" altLang="en-GB" sz="2400" spc="-1" dirty="0">
                <a:solidFill>
                  <a:srgbClr val="000000"/>
                </a:solidFill>
                <a:uFill>
                  <a:solidFill>
                    <a:srgbClr val="FFFFFF"/>
                  </a:solidFill>
                </a:uFill>
              </a:rPr>
              <a:t>se</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na</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sudske</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postupke</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koji</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su</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pokrenuti</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nakon</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stupanja</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novele</a:t>
            </a:r>
            <a:r>
              <a:rPr lang="en-GB" sz="2400" spc="-1" dirty="0">
                <a:solidFill>
                  <a:srgbClr val="000000"/>
                </a:solidFill>
                <a:uFill>
                  <a:solidFill>
                    <a:srgbClr val="FFFFFF"/>
                  </a:solidFill>
                </a:uFill>
              </a:rPr>
              <a:t> </a:t>
            </a:r>
            <a:r>
              <a:rPr lang="en-GB" sz="2400" spc="-1" dirty="0" err="1">
                <a:solidFill>
                  <a:srgbClr val="000000"/>
                </a:solidFill>
                <a:uFill>
                  <a:solidFill>
                    <a:srgbClr val="FFFFFF"/>
                  </a:solidFill>
                </a:uFill>
              </a:rPr>
              <a:t>na</a:t>
            </a:r>
            <a:r>
              <a:rPr lang="en-GB" sz="2400" spc="-1" dirty="0">
                <a:solidFill>
                  <a:srgbClr val="000000"/>
                </a:solidFill>
                <a:uFill>
                  <a:solidFill>
                    <a:srgbClr val="FFFFFF"/>
                  </a:solidFill>
                </a:uFill>
              </a:rPr>
              <a:t> </a:t>
            </a:r>
            <a:r>
              <a:rPr lang="en-GB" sz="2400" spc="-1" dirty="0" err="1" smtClean="0">
                <a:solidFill>
                  <a:srgbClr val="000000"/>
                </a:solidFill>
                <a:uFill>
                  <a:solidFill>
                    <a:srgbClr val="FFFFFF"/>
                  </a:solidFill>
                </a:uFill>
              </a:rPr>
              <a:t>snagu</a:t>
            </a:r>
            <a:r>
              <a:rPr lang="en-GB" sz="2400" spc="-1" dirty="0" smtClean="0">
                <a:solidFill>
                  <a:srgbClr val="000000"/>
                </a:solidFill>
                <a:uFill>
                  <a:solidFill>
                    <a:srgbClr val="FFFFFF"/>
                  </a:solidFill>
                </a:uFill>
              </a:rPr>
              <a:t> </a:t>
            </a:r>
            <a:r>
              <a:rPr lang="en-GB" sz="2400" spc="-1" dirty="0">
                <a:solidFill>
                  <a:srgbClr val="000000"/>
                </a:solidFill>
                <a:uFill>
                  <a:solidFill>
                    <a:srgbClr val="FFFFFF"/>
                  </a:solidFill>
                </a:uFill>
              </a:rPr>
              <a:t>-  10. </a:t>
            </a:r>
            <a:r>
              <a:rPr lang="en-GB" sz="2400" spc="-1" dirty="0" err="1">
                <a:solidFill>
                  <a:srgbClr val="000000"/>
                </a:solidFill>
                <a:uFill>
                  <a:solidFill>
                    <a:srgbClr val="FFFFFF"/>
                  </a:solidFill>
                </a:uFill>
              </a:rPr>
              <a:t>siječnja</a:t>
            </a:r>
            <a:r>
              <a:rPr lang="en-GB" sz="2400" spc="-1" dirty="0">
                <a:solidFill>
                  <a:srgbClr val="000000"/>
                </a:solidFill>
                <a:uFill>
                  <a:solidFill>
                    <a:srgbClr val="FFFFFF"/>
                  </a:solidFill>
                </a:uFill>
              </a:rPr>
              <a:t> 2015.  (</a:t>
            </a:r>
            <a:r>
              <a:rPr lang="en-GB" sz="2400" spc="-1" dirty="0" err="1">
                <a:solidFill>
                  <a:srgbClr val="000000"/>
                </a:solidFill>
                <a:uFill>
                  <a:solidFill>
                    <a:srgbClr val="FFFFFF"/>
                  </a:solidFill>
                </a:uFill>
              </a:rPr>
              <a:t>osim</a:t>
            </a:r>
            <a:r>
              <a:rPr lang="en-GB" sz="2400" spc="-1" dirty="0">
                <a:solidFill>
                  <a:srgbClr val="000000"/>
                </a:solidFill>
                <a:uFill>
                  <a:solidFill>
                    <a:srgbClr val="FFFFFF"/>
                  </a:solidFill>
                </a:uFill>
              </a:rPr>
              <a:t> Danske) </a:t>
            </a:r>
            <a:endParaRPr lang="en-GB" sz="2400" spc="-1" dirty="0" smtClean="0">
              <a:solidFill>
                <a:srgbClr val="000000"/>
              </a:solidFill>
              <a:uFill>
                <a:solidFill>
                  <a:srgbClr val="FFFFFF"/>
                </a:solidFill>
              </a:uFill>
            </a:endParaRPr>
          </a:p>
          <a:p>
            <a:pPr marL="800100" lvl="1" indent="-342900">
              <a:buClr>
                <a:srgbClr val="000000"/>
              </a:buClr>
              <a:buFont typeface="Wingdings" panose="05000000000000000000" charset="0"/>
              <a:buChar char="Ø"/>
            </a:pPr>
            <a:endParaRPr lang="en-GB" sz="2400" spc="-1" dirty="0">
              <a:solidFill>
                <a:srgbClr val="000000"/>
              </a:solidFill>
              <a:uFill>
                <a:solidFill>
                  <a:srgbClr val="FFFFFF"/>
                </a:solidFill>
              </a:uFill>
            </a:endParaRPr>
          </a:p>
          <a:p>
            <a:pPr marL="800100" lvl="1" indent="-342900">
              <a:buClr>
                <a:srgbClr val="000000"/>
              </a:buClr>
              <a:buFont typeface="Wingdings" panose="05000000000000000000" charset="0"/>
              <a:buChar char="Ø"/>
            </a:pPr>
            <a:r>
              <a:rPr lang="hr-HR" altLang="en-GB" sz="2400" spc="-1" dirty="0">
                <a:solidFill>
                  <a:srgbClr val="000000"/>
                </a:solidFill>
                <a:uFill>
                  <a:solidFill>
                    <a:srgbClr val="FFFFFF"/>
                  </a:solidFill>
                </a:uFill>
              </a:rPr>
              <a:t>	</a:t>
            </a:r>
            <a:r>
              <a:rPr lang="en-GB" sz="2400" i="1" spc="-1" dirty="0" err="1">
                <a:solidFill>
                  <a:srgbClr val="000000"/>
                </a:solidFill>
                <a:uFill>
                  <a:solidFill>
                    <a:srgbClr val="FFFFFF"/>
                  </a:solidFill>
                </a:uFill>
              </a:rPr>
              <a:t>na</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vjerodostojne</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isprave</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koje</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su</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formalno</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sastavljene</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ili</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registrirane</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te</a:t>
            </a:r>
            <a:r>
              <a:rPr lang="en-GB" sz="2400" i="1" spc="-1" dirty="0">
                <a:solidFill>
                  <a:srgbClr val="000000"/>
                </a:solidFill>
                <a:uFill>
                  <a:solidFill>
                    <a:srgbClr val="FFFFFF"/>
                  </a:solidFill>
                </a:uFill>
              </a:rPr>
              <a:t> </a:t>
            </a:r>
            <a:endParaRPr lang="en-GB" sz="2400" i="1" spc="-1" dirty="0" smtClean="0">
              <a:solidFill>
                <a:srgbClr val="000000"/>
              </a:solidFill>
              <a:uFill>
                <a:solidFill>
                  <a:srgbClr val="FFFFFF"/>
                </a:solidFill>
              </a:uFill>
            </a:endParaRPr>
          </a:p>
          <a:p>
            <a:pPr marL="800100" lvl="1" indent="-342900">
              <a:buClr>
                <a:srgbClr val="000000"/>
              </a:buClr>
              <a:buFont typeface="Wingdings" panose="05000000000000000000" charset="0"/>
              <a:buChar char="Ø"/>
            </a:pPr>
            <a:endParaRPr lang="en-GB" sz="2400" i="1" spc="-1" dirty="0">
              <a:solidFill>
                <a:srgbClr val="000000"/>
              </a:solidFill>
              <a:uFill>
                <a:solidFill>
                  <a:srgbClr val="FFFFFF"/>
                </a:solidFill>
              </a:uFill>
            </a:endParaRPr>
          </a:p>
          <a:p>
            <a:pPr marL="800100" lvl="1" indent="-342900">
              <a:buClr>
                <a:srgbClr val="000000"/>
              </a:buClr>
              <a:buFont typeface="Wingdings" panose="05000000000000000000" charset="0"/>
              <a:buChar char="Ø"/>
            </a:pP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na</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sudske</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nagodbe</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koje</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su</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potvrđene</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ili</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sklopljene</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na</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dan</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ili</a:t>
            </a:r>
            <a:r>
              <a:rPr lang="en-GB" sz="2400" i="1" spc="-1" dirty="0">
                <a:solidFill>
                  <a:srgbClr val="000000"/>
                </a:solidFill>
                <a:uFill>
                  <a:solidFill>
                    <a:srgbClr val="FFFFFF"/>
                  </a:solidFill>
                </a:uFill>
              </a:rPr>
              <a:t> </a:t>
            </a:r>
            <a:r>
              <a:rPr lang="en-GB" sz="2400" i="1" spc="-1" dirty="0" err="1">
                <a:solidFill>
                  <a:srgbClr val="000000"/>
                </a:solidFill>
                <a:uFill>
                  <a:solidFill>
                    <a:srgbClr val="FFFFFF"/>
                  </a:solidFill>
                </a:uFill>
              </a:rPr>
              <a:t>nakon</a:t>
            </a:r>
            <a:r>
              <a:rPr lang="en-GB" sz="2400" i="1" spc="-1" dirty="0">
                <a:solidFill>
                  <a:srgbClr val="000000"/>
                </a:solidFill>
                <a:uFill>
                  <a:solidFill>
                    <a:srgbClr val="FFFFFF"/>
                  </a:solidFill>
                </a:uFill>
              </a:rPr>
              <a:t> 10. </a:t>
            </a:r>
            <a:r>
              <a:rPr lang="en-GB" sz="2400" i="1" spc="-1" dirty="0" err="1">
                <a:solidFill>
                  <a:srgbClr val="000000"/>
                </a:solidFill>
                <a:uFill>
                  <a:solidFill>
                    <a:srgbClr val="FFFFFF"/>
                  </a:solidFill>
                </a:uFill>
              </a:rPr>
              <a:t>siječnja</a:t>
            </a:r>
            <a:r>
              <a:rPr lang="en-GB" sz="2400" i="1" spc="-1" dirty="0">
                <a:solidFill>
                  <a:srgbClr val="000000"/>
                </a:solidFill>
                <a:uFill>
                  <a:solidFill>
                    <a:srgbClr val="FFFFFF"/>
                  </a:solidFill>
                </a:uFill>
              </a:rPr>
              <a:t> 2015</a:t>
            </a:r>
            <a:r>
              <a:rPr lang="en-GB" sz="2400" spc="-1" dirty="0">
                <a:solidFill>
                  <a:srgbClr val="000000"/>
                </a:solidFill>
                <a:uFill>
                  <a:solidFill>
                    <a:srgbClr val="FFFFFF"/>
                  </a:solidFill>
                </a:uFill>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alpha val="41000"/>
              </a:srgbClr>
            </a:gs>
            <a:gs pos="61000">
              <a:srgbClr val="FBA97D">
                <a:alpha val="35000"/>
              </a:srgbClr>
            </a:gs>
            <a:gs pos="82001">
              <a:srgbClr val="FBD49C">
                <a:alpha val="43000"/>
              </a:srgbClr>
            </a:gs>
            <a:gs pos="100000">
              <a:srgbClr val="FEE7F2">
                <a:alpha val="45000"/>
              </a:srgbClr>
            </a:gs>
          </a:gsLst>
          <a:lin ang="5400000" scaled="0"/>
        </a:gradFill>
        <a:effectLst/>
      </p:bgPr>
    </p:bg>
    <p:spTree>
      <p:nvGrpSpPr>
        <p:cNvPr id="1" name=""/>
        <p:cNvGrpSpPr/>
        <p:nvPr/>
      </p:nvGrpSpPr>
      <p:grpSpPr>
        <a:xfrm>
          <a:off x="0" y="0"/>
          <a:ext cx="0" cy="0"/>
          <a:chOff x="0" y="0"/>
          <a:chExt cx="0" cy="0"/>
        </a:xfrm>
      </p:grpSpPr>
      <p:sp>
        <p:nvSpPr>
          <p:cNvPr id="2" name="Rectangle 7"/>
          <p:cNvSpPr>
            <a:spLocks noGrp="1" noChangeArrowheads="1"/>
          </p:cNvSpPr>
          <p:nvPr>
            <p:ph type="title"/>
          </p:nvPr>
        </p:nvSpPr>
        <p:spPr>
          <a:xfrm>
            <a:off x="179388" y="188913"/>
            <a:ext cx="8964612" cy="576262"/>
          </a:xfrm>
        </p:spPr>
        <p:txBody>
          <a:bodyPr rtlCol="0">
            <a:normAutofit fontScale="90000"/>
          </a:bodyPr>
          <a:lstStyle/>
          <a:p>
            <a:pPr eaLnBrk="1" fontAlgn="auto" hangingPunct="1">
              <a:spcAft>
                <a:spcPts val="0"/>
              </a:spcAft>
              <a:defRPr/>
            </a:pPr>
            <a:r>
              <a:rPr lang="hr-HR" sz="3200" dirty="0" smtClean="0">
                <a:solidFill>
                  <a:srgbClr val="FF0000"/>
                </a:solidFill>
              </a:rPr>
              <a:t/>
            </a:r>
            <a:br>
              <a:rPr lang="hr-HR" sz="3200" dirty="0" smtClean="0">
                <a:solidFill>
                  <a:srgbClr val="FF0000"/>
                </a:solidFill>
              </a:rPr>
            </a:br>
            <a:r>
              <a:rPr lang="hr-HR" sz="3200" dirty="0" smtClean="0">
                <a:solidFill>
                  <a:srgbClr val="FF0000"/>
                </a:solidFill>
              </a:rPr>
              <a:t/>
            </a:r>
            <a:br>
              <a:rPr lang="hr-HR" sz="3200" dirty="0" smtClean="0">
                <a:solidFill>
                  <a:srgbClr val="FF0000"/>
                </a:solidFill>
              </a:rPr>
            </a:br>
            <a:r>
              <a:rPr lang="hr-HR" sz="3200" dirty="0" smtClean="0">
                <a:solidFill>
                  <a:srgbClr val="FF0000"/>
                </a:solidFill>
              </a:rPr>
              <a:t>UREDBA BRUXELLES </a:t>
            </a:r>
            <a:r>
              <a:rPr lang="hr-HR" sz="3200" dirty="0" err="1" smtClean="0">
                <a:solidFill>
                  <a:srgbClr val="FF0000"/>
                </a:solidFill>
              </a:rPr>
              <a:t>Ia</a:t>
            </a:r>
            <a:r>
              <a:rPr lang="hr-HR" sz="3200" dirty="0" smtClean="0">
                <a:solidFill>
                  <a:srgbClr val="FF0000"/>
                </a:solidFill>
              </a:rPr>
              <a:t/>
            </a:r>
            <a:br>
              <a:rPr lang="hr-HR" sz="3200" dirty="0" smtClean="0">
                <a:solidFill>
                  <a:srgbClr val="FF0000"/>
                </a:solidFill>
              </a:rPr>
            </a:br>
            <a:endParaRPr lang="hr-HR" dirty="0" smtClean="0">
              <a:solidFill>
                <a:srgbClr val="FF0000"/>
              </a:solidFill>
            </a:endParaRPr>
          </a:p>
        </p:txBody>
      </p:sp>
      <p:sp>
        <p:nvSpPr>
          <p:cNvPr id="41987" name="Rectangle 8"/>
          <p:cNvSpPr>
            <a:spLocks noGrp="1" noChangeArrowheads="1"/>
          </p:cNvSpPr>
          <p:nvPr>
            <p:ph idx="1"/>
          </p:nvPr>
        </p:nvSpPr>
        <p:spPr>
          <a:xfrm>
            <a:off x="179388" y="1340768"/>
            <a:ext cx="8964612" cy="5517232"/>
          </a:xfrm>
        </p:spPr>
        <p:txBody>
          <a:bodyPr/>
          <a:lstStyle/>
          <a:p>
            <a:pPr lvl="1" algn="just">
              <a:buNone/>
            </a:pPr>
            <a:r>
              <a:rPr lang="hr-HR" sz="2400" dirty="0">
                <a:latin typeface="Arial" charset="0"/>
                <a:cs typeface="Arial" charset="0"/>
              </a:rPr>
              <a:t>- Ukida se priznanje kao uvjet za izvršenje sudske odluke</a:t>
            </a:r>
            <a:endParaRPr lang="vi-VN" sz="2400" dirty="0">
              <a:cs typeface="Arial" charset="0"/>
            </a:endParaRPr>
          </a:p>
          <a:p>
            <a:pPr algn="just">
              <a:buNone/>
            </a:pPr>
            <a:r>
              <a:rPr lang="hr-HR" sz="2000" dirty="0" smtClean="0">
                <a:latin typeface="Arial" charset="0"/>
                <a:cs typeface="Arial" charset="0"/>
              </a:rPr>
              <a:t>		</a:t>
            </a:r>
            <a:endParaRPr lang="en-US" sz="2000" dirty="0" smtClean="0">
              <a:latin typeface="Arial" charset="0"/>
              <a:cs typeface="Arial" charset="0"/>
            </a:endParaRPr>
          </a:p>
          <a:p>
            <a:pPr algn="just">
              <a:buNone/>
            </a:pPr>
            <a:endParaRPr lang="en-US" sz="2000" dirty="0">
              <a:latin typeface="Arial" charset="0"/>
              <a:cs typeface="Arial" charset="0"/>
            </a:endParaRPr>
          </a:p>
          <a:p>
            <a:pPr algn="just">
              <a:buNone/>
            </a:pPr>
            <a:r>
              <a:rPr lang="en-US" sz="2000" dirty="0" smtClean="0">
                <a:latin typeface="Arial" charset="0"/>
                <a:cs typeface="Arial" charset="0"/>
              </a:rPr>
              <a:t>2 </a:t>
            </a:r>
            <a:r>
              <a:rPr lang="en-US" sz="2000" dirty="0" err="1" smtClean="0">
                <a:latin typeface="Arial" charset="0"/>
                <a:cs typeface="Arial" charset="0"/>
              </a:rPr>
              <a:t>potvrde</a:t>
            </a:r>
            <a:endParaRPr lang="en-US" sz="2000" dirty="0" smtClean="0">
              <a:latin typeface="Arial" charset="0"/>
              <a:cs typeface="Arial" charset="0"/>
            </a:endParaRPr>
          </a:p>
          <a:p>
            <a:pPr algn="just">
              <a:buNone/>
            </a:pPr>
            <a:endParaRPr lang="en-US" sz="2000" dirty="0">
              <a:latin typeface="Arial" charset="0"/>
              <a:cs typeface="Arial" charset="0"/>
            </a:endParaRPr>
          </a:p>
          <a:p>
            <a:r>
              <a:rPr lang="vi-VN" sz="2000" b="1" dirty="0"/>
              <a:t>Uredba (EU) br. 1215/2012 - Potvrda o sudskoj odluci u građanskim i trgovačkim stvarima</a:t>
            </a:r>
          </a:p>
          <a:p>
            <a:r>
              <a:rPr lang="vi-VN" sz="2000" b="1" dirty="0"/>
              <a:t>Uredba (EU) br. 1215/2012 - Potvrda o vjerodostojnoj ispravi/sudskoj nagodbi u građanskim i trgovačkim stvarima</a:t>
            </a:r>
          </a:p>
          <a:p>
            <a:pPr algn="just">
              <a:buNone/>
            </a:pPr>
            <a:endParaRPr lang="en-US" sz="2000" dirty="0" smtClean="0"/>
          </a:p>
          <a:p>
            <a:pPr algn="just">
              <a:buNone/>
            </a:pPr>
            <a:endParaRPr lang="en-US" sz="2000" dirty="0"/>
          </a:p>
          <a:p>
            <a:pPr algn="just">
              <a:buNone/>
            </a:pPr>
            <a:r>
              <a:rPr lang="hr-HR" sz="1800" dirty="0">
                <a:solidFill>
                  <a:schemeClr val="tx1">
                    <a:lumMod val="95000"/>
                    <a:lumOff val="5000"/>
                  </a:schemeClr>
                </a:solidFill>
              </a:rPr>
              <a:t>https://</a:t>
            </a:r>
            <a:r>
              <a:rPr lang="hr-HR" sz="1800" dirty="0" smtClean="0">
                <a:solidFill>
                  <a:schemeClr val="tx1">
                    <a:lumMod val="95000"/>
                    <a:lumOff val="5000"/>
                  </a:schemeClr>
                </a:solidFill>
              </a:rPr>
              <a:t>e-justice.europa.eu/273/HR/judgments_in_civil_and_commercial_matters_forms</a:t>
            </a:r>
            <a:endParaRPr lang="en-US" sz="1800" dirty="0" smtClean="0">
              <a:solidFill>
                <a:schemeClr val="tx1">
                  <a:lumMod val="95000"/>
                  <a:lumOff val="5000"/>
                </a:schemeClr>
              </a:solidFill>
            </a:endParaRPr>
          </a:p>
          <a:p>
            <a:pPr algn="just">
              <a:buNone/>
            </a:pPr>
            <a:endParaRPr lang="hr-HR" sz="2000" dirty="0" smtClean="0"/>
          </a:p>
        </p:txBody>
      </p:sp>
    </p:spTree>
    <p:extLst>
      <p:ext uri="{BB962C8B-B14F-4D97-AF65-F5344CB8AC3E}">
        <p14:creationId xmlns:p14="http://schemas.microsoft.com/office/powerpoint/2010/main" val="4027451480"/>
      </p:ext>
    </p:extLst>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alpha val="41000"/>
              </a:srgbClr>
            </a:gs>
            <a:gs pos="61000">
              <a:srgbClr val="FBA97D">
                <a:alpha val="35000"/>
              </a:srgbClr>
            </a:gs>
            <a:gs pos="82001">
              <a:srgbClr val="FBD49C">
                <a:alpha val="43000"/>
              </a:srgbClr>
            </a:gs>
            <a:gs pos="100000">
              <a:srgbClr val="FEE7F2">
                <a:alpha val="45000"/>
              </a:srgbClr>
            </a:gs>
          </a:gsLst>
          <a:lin ang="5400000" scaled="0"/>
        </a:gradFill>
        <a:effectLst/>
      </p:bgPr>
    </p:bg>
    <p:spTree>
      <p:nvGrpSpPr>
        <p:cNvPr id="1" name=""/>
        <p:cNvGrpSpPr/>
        <p:nvPr/>
      </p:nvGrpSpPr>
      <p:grpSpPr>
        <a:xfrm>
          <a:off x="0" y="0"/>
          <a:ext cx="0" cy="0"/>
          <a:chOff x="0" y="0"/>
          <a:chExt cx="0" cy="0"/>
        </a:xfrm>
      </p:grpSpPr>
      <p:sp>
        <p:nvSpPr>
          <p:cNvPr id="2" name="Rectangle 7"/>
          <p:cNvSpPr>
            <a:spLocks noGrp="1" noChangeArrowheads="1"/>
          </p:cNvSpPr>
          <p:nvPr>
            <p:ph type="title"/>
          </p:nvPr>
        </p:nvSpPr>
        <p:spPr>
          <a:xfrm>
            <a:off x="179388" y="188913"/>
            <a:ext cx="8964612" cy="576262"/>
          </a:xfrm>
        </p:spPr>
        <p:txBody>
          <a:bodyPr rtlCol="0">
            <a:normAutofit fontScale="90000"/>
          </a:bodyPr>
          <a:lstStyle/>
          <a:p>
            <a:pPr eaLnBrk="1" fontAlgn="auto" hangingPunct="1">
              <a:spcAft>
                <a:spcPts val="0"/>
              </a:spcAft>
              <a:defRPr/>
            </a:pPr>
            <a:r>
              <a:rPr lang="hr-HR" sz="3200" dirty="0" smtClean="0">
                <a:solidFill>
                  <a:srgbClr val="FF0000"/>
                </a:solidFill>
              </a:rPr>
              <a:t/>
            </a:r>
            <a:br>
              <a:rPr lang="hr-HR" sz="3200" dirty="0" smtClean="0">
                <a:solidFill>
                  <a:srgbClr val="FF0000"/>
                </a:solidFill>
              </a:rPr>
            </a:br>
            <a:r>
              <a:rPr lang="hr-HR" sz="3200" dirty="0" smtClean="0">
                <a:solidFill>
                  <a:srgbClr val="FF0000"/>
                </a:solidFill>
              </a:rPr>
              <a:t/>
            </a:r>
            <a:br>
              <a:rPr lang="hr-HR" sz="3200" dirty="0" smtClean="0">
                <a:solidFill>
                  <a:srgbClr val="FF0000"/>
                </a:solidFill>
              </a:rPr>
            </a:br>
            <a:r>
              <a:rPr lang="hr-HR" sz="3200" dirty="0" smtClean="0">
                <a:solidFill>
                  <a:srgbClr val="FF0000"/>
                </a:solidFill>
              </a:rPr>
              <a:t>UREDBA BRUXELLES </a:t>
            </a:r>
            <a:r>
              <a:rPr lang="hr-HR" sz="3200" dirty="0" err="1" smtClean="0">
                <a:solidFill>
                  <a:srgbClr val="FF0000"/>
                </a:solidFill>
              </a:rPr>
              <a:t>Ia</a:t>
            </a:r>
            <a:r>
              <a:rPr lang="hr-HR" sz="3200" dirty="0" smtClean="0">
                <a:solidFill>
                  <a:srgbClr val="FF0000"/>
                </a:solidFill>
              </a:rPr>
              <a:t/>
            </a:r>
            <a:br>
              <a:rPr lang="hr-HR" sz="3200" dirty="0" smtClean="0">
                <a:solidFill>
                  <a:srgbClr val="FF0000"/>
                </a:solidFill>
              </a:rPr>
            </a:br>
            <a:endParaRPr lang="hr-HR" dirty="0" smtClean="0">
              <a:solidFill>
                <a:srgbClr val="FF0000"/>
              </a:solidFill>
            </a:endParaRPr>
          </a:p>
        </p:txBody>
      </p:sp>
      <p:sp>
        <p:nvSpPr>
          <p:cNvPr id="41987" name="Rectangle 8"/>
          <p:cNvSpPr>
            <a:spLocks noGrp="1" noChangeArrowheads="1"/>
          </p:cNvSpPr>
          <p:nvPr>
            <p:ph idx="1"/>
          </p:nvPr>
        </p:nvSpPr>
        <p:spPr>
          <a:xfrm>
            <a:off x="179388" y="980728"/>
            <a:ext cx="8713787" cy="5877272"/>
          </a:xfrm>
        </p:spPr>
        <p:txBody>
          <a:bodyPr/>
          <a:lstStyle/>
          <a:p>
            <a:pPr marL="0" indent="0">
              <a:buNone/>
            </a:pPr>
            <a:r>
              <a:rPr lang="pt-BR" sz="2400" dirty="0" smtClean="0">
                <a:latin typeface="Arial" panose="020B0604020202020204" pitchFamily="34" charset="0"/>
                <a:cs typeface="Arial" panose="020B0604020202020204" pitchFamily="34" charset="0"/>
              </a:rPr>
              <a:t>Uredba </a:t>
            </a:r>
            <a:r>
              <a:rPr lang="pt-BR" sz="2400" dirty="0">
                <a:latin typeface="Arial" panose="020B0604020202020204" pitchFamily="34" charset="0"/>
                <a:cs typeface="Arial" panose="020B0604020202020204" pitchFamily="34" charset="0"/>
              </a:rPr>
              <a:t>na primjenjuje: </a:t>
            </a:r>
          </a:p>
          <a:p>
            <a:r>
              <a:rPr lang="hr-HR" sz="2400" dirty="0">
                <a:latin typeface="Arial" panose="020B0604020202020204" pitchFamily="34" charset="0"/>
                <a:cs typeface="Arial" panose="020B0604020202020204" pitchFamily="34" charset="0"/>
              </a:rPr>
              <a:t>(a) osobna stanja i pravnu i poslovnu sposobnost fizičkih osoba, stvarna prava koja proizlaze iz bračnog odnosa ili odnosa za koji se prema pravu koje se primjenjuje na takav odnos smatra odnosom s učincima sličnim braku; </a:t>
            </a:r>
          </a:p>
          <a:p>
            <a:r>
              <a:rPr lang="hr-HR" sz="2400" dirty="0">
                <a:latin typeface="Arial" panose="020B0604020202020204" pitchFamily="34" charset="0"/>
                <a:cs typeface="Arial" panose="020B0604020202020204" pitchFamily="34" charset="0"/>
              </a:rPr>
              <a:t>(b) stečaj, postupke u vezi likvidacije nesolventnih trgovačkih društava ili drugih pravnih osoba, postupke prisilnog poravnanja ili slične postupke; </a:t>
            </a:r>
          </a:p>
          <a:p>
            <a:r>
              <a:rPr lang="hr-HR" sz="2400" dirty="0">
                <a:latin typeface="Arial" panose="020B0604020202020204" pitchFamily="34" charset="0"/>
                <a:cs typeface="Arial" panose="020B0604020202020204" pitchFamily="34" charset="0"/>
              </a:rPr>
              <a:t>(c) socijalno osiguranje; </a:t>
            </a:r>
          </a:p>
          <a:p>
            <a:r>
              <a:rPr lang="hr-HR" sz="2400" dirty="0">
                <a:latin typeface="Arial" panose="020B0604020202020204" pitchFamily="34" charset="0"/>
                <a:cs typeface="Arial" panose="020B0604020202020204" pitchFamily="34" charset="0"/>
              </a:rPr>
              <a:t>(d) arbitražu; </a:t>
            </a:r>
          </a:p>
          <a:p>
            <a:r>
              <a:rPr lang="hr-HR" sz="2400" dirty="0">
                <a:latin typeface="Arial" panose="020B0604020202020204" pitchFamily="34" charset="0"/>
                <a:cs typeface="Arial" panose="020B0604020202020204" pitchFamily="34" charset="0"/>
              </a:rPr>
              <a:t>(e) obveze uzdržavanja koje proizlaze iz obiteljskog odnosa, roditeljstva, braka ili tazbinskog srodstva; </a:t>
            </a:r>
          </a:p>
          <a:p>
            <a:r>
              <a:rPr lang="vi-VN" sz="2400" dirty="0">
                <a:latin typeface="Arial" panose="020B0604020202020204" pitchFamily="34" charset="0"/>
                <a:cs typeface="Arial" panose="020B0604020202020204" pitchFamily="34" charset="0"/>
              </a:rPr>
              <a:t>(f) oporuke i nasljeđivanje, uključujući obveze uzdržavanja koje nastaju na temelju smrti. </a:t>
            </a:r>
            <a:endParaRPr lang="hr-HR"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0046945"/>
      </p:ext>
    </p:extLst>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alpha val="41000"/>
              </a:srgbClr>
            </a:gs>
            <a:gs pos="61000">
              <a:srgbClr val="FBA97D">
                <a:alpha val="35000"/>
              </a:srgbClr>
            </a:gs>
            <a:gs pos="82001">
              <a:srgbClr val="FBD49C">
                <a:alpha val="43000"/>
              </a:srgbClr>
            </a:gs>
            <a:gs pos="100000">
              <a:srgbClr val="FEE7F2">
                <a:alpha val="45000"/>
              </a:srgbClr>
            </a:gs>
          </a:gsLst>
          <a:lin ang="5400000" scaled="0"/>
        </a:gradFill>
        <a:effectLst/>
      </p:bgPr>
    </p:bg>
    <p:spTree>
      <p:nvGrpSpPr>
        <p:cNvPr id="1" name=""/>
        <p:cNvGrpSpPr/>
        <p:nvPr/>
      </p:nvGrpSpPr>
      <p:grpSpPr>
        <a:xfrm>
          <a:off x="0" y="0"/>
          <a:ext cx="0" cy="0"/>
          <a:chOff x="0" y="0"/>
          <a:chExt cx="0" cy="0"/>
        </a:xfrm>
      </p:grpSpPr>
      <p:sp>
        <p:nvSpPr>
          <p:cNvPr id="2" name="Rectangle 7"/>
          <p:cNvSpPr>
            <a:spLocks noGrp="1" noChangeArrowheads="1"/>
          </p:cNvSpPr>
          <p:nvPr>
            <p:ph type="title"/>
          </p:nvPr>
        </p:nvSpPr>
        <p:spPr>
          <a:xfrm>
            <a:off x="179388" y="188913"/>
            <a:ext cx="8964612" cy="576262"/>
          </a:xfrm>
        </p:spPr>
        <p:txBody>
          <a:bodyPr rtlCol="0">
            <a:normAutofit fontScale="90000"/>
          </a:bodyPr>
          <a:lstStyle/>
          <a:p>
            <a:pPr eaLnBrk="1" fontAlgn="auto" hangingPunct="1">
              <a:spcAft>
                <a:spcPts val="0"/>
              </a:spcAft>
              <a:defRPr/>
            </a:pPr>
            <a:r>
              <a:rPr lang="hr-HR" sz="3200" dirty="0" smtClean="0">
                <a:solidFill>
                  <a:srgbClr val="FF0000"/>
                </a:solidFill>
              </a:rPr>
              <a:t/>
            </a:r>
            <a:br>
              <a:rPr lang="hr-HR" sz="3200" dirty="0" smtClean="0">
                <a:solidFill>
                  <a:srgbClr val="FF0000"/>
                </a:solidFill>
              </a:rPr>
            </a:br>
            <a:r>
              <a:rPr lang="hr-HR" sz="3200" dirty="0" smtClean="0">
                <a:solidFill>
                  <a:srgbClr val="FF0000"/>
                </a:solidFill>
              </a:rPr>
              <a:t/>
            </a:r>
            <a:br>
              <a:rPr lang="hr-HR" sz="3200" dirty="0" smtClean="0">
                <a:solidFill>
                  <a:srgbClr val="FF0000"/>
                </a:solidFill>
              </a:rPr>
            </a:br>
            <a:r>
              <a:rPr lang="hr-HR" sz="3200" dirty="0" smtClean="0">
                <a:solidFill>
                  <a:srgbClr val="FF0000"/>
                </a:solidFill>
              </a:rPr>
              <a:t>UREDBA BRUXELLES </a:t>
            </a:r>
            <a:r>
              <a:rPr lang="hr-HR" sz="3200" dirty="0" err="1" smtClean="0">
                <a:solidFill>
                  <a:srgbClr val="FF0000"/>
                </a:solidFill>
              </a:rPr>
              <a:t>Ia</a:t>
            </a:r>
            <a:r>
              <a:rPr lang="hr-HR" sz="3200" dirty="0" smtClean="0">
                <a:solidFill>
                  <a:srgbClr val="FF0000"/>
                </a:solidFill>
              </a:rPr>
              <a:t/>
            </a:r>
            <a:br>
              <a:rPr lang="hr-HR" sz="3200" dirty="0" smtClean="0">
                <a:solidFill>
                  <a:srgbClr val="FF0000"/>
                </a:solidFill>
              </a:rPr>
            </a:br>
            <a:endParaRPr lang="hr-HR" dirty="0" smtClean="0">
              <a:solidFill>
                <a:srgbClr val="FF0000"/>
              </a:solidFill>
            </a:endParaRPr>
          </a:p>
        </p:txBody>
      </p:sp>
      <p:sp>
        <p:nvSpPr>
          <p:cNvPr id="43011" name="Rectangle 8"/>
          <p:cNvSpPr>
            <a:spLocks noGrp="1" noChangeArrowheads="1"/>
          </p:cNvSpPr>
          <p:nvPr>
            <p:ph idx="1"/>
          </p:nvPr>
        </p:nvSpPr>
        <p:spPr>
          <a:xfrm>
            <a:off x="179388" y="981075"/>
            <a:ext cx="8713787" cy="5876925"/>
          </a:xfrm>
        </p:spPr>
        <p:txBody>
          <a:bodyPr/>
          <a:lstStyle/>
          <a:p>
            <a:endParaRPr lang="hr-HR" sz="2000" smtClean="0"/>
          </a:p>
          <a:p>
            <a:pPr>
              <a:buFontTx/>
              <a:buChar char="-"/>
            </a:pPr>
            <a:r>
              <a:rPr lang="hr-HR" sz="2000" smtClean="0"/>
              <a:t>Može se staviti </a:t>
            </a:r>
            <a:r>
              <a:rPr lang="hr-HR" sz="2000" smtClean="0">
                <a:solidFill>
                  <a:srgbClr val="C00000"/>
                </a:solidFill>
              </a:rPr>
              <a:t>Zahtjev za odlukom da ne postoje razlozi za odbijanje priznanja</a:t>
            </a:r>
          </a:p>
          <a:p>
            <a:pPr>
              <a:buFont typeface="Arial" charset="0"/>
              <a:buNone/>
            </a:pPr>
            <a:endParaRPr lang="hr-HR" sz="2000" smtClean="0"/>
          </a:p>
          <a:p>
            <a:pPr>
              <a:buFontTx/>
              <a:buChar char="-"/>
            </a:pPr>
            <a:r>
              <a:rPr lang="hr-HR" sz="2000" smtClean="0"/>
              <a:t>Za izvršenje -  podnositelj zahtjeva podnosi nadležnom tijelu izvršenja primjerak sudske odluke koja ispunjava uvjete potrebne za utvrđivanje njezine vjerodostojnosti i potvrdu izdanu  kojom se potvrđuje da je sudska odluka izvršna i koja sadrži sažetak sudske odluke kao i, prema potrebi, bitne informacije o troškovima postupka koji se naknađuju i izračunu kamata. </a:t>
            </a:r>
          </a:p>
          <a:p>
            <a:pPr lvl="1">
              <a:buFontTx/>
              <a:buChar char="-"/>
            </a:pPr>
            <a:r>
              <a:rPr lang="hr-HR" sz="1800" smtClean="0"/>
              <a:t>Sud koji odlučuje može zatražiti, ako je potrebno, prijevod ili transliteraciju sadržaja potvrde ili sudske odluke ako nije u mogućnosti nastaviti s postupkom bez tog prijevoda</a:t>
            </a:r>
          </a:p>
          <a:p>
            <a:pPr lvl="1">
              <a:buFont typeface="Arial" charset="0"/>
              <a:buNone/>
            </a:pPr>
            <a:endParaRPr lang="hr-HR" sz="1800" smtClean="0"/>
          </a:p>
          <a:p>
            <a:pPr>
              <a:buFontTx/>
              <a:buChar char="-"/>
            </a:pPr>
            <a:r>
              <a:rPr lang="hr-HR" sz="2000" smtClean="0"/>
              <a:t>Postupak za izvršenje sudskih odluka donesenih u drugoj državi članici </a:t>
            </a:r>
            <a:r>
              <a:rPr lang="hr-HR" sz="2000" b="1" smtClean="0"/>
              <a:t>uređen je pravom zamoljene države članice</a:t>
            </a:r>
            <a:r>
              <a:rPr lang="hr-HR" sz="2000" smtClean="0"/>
              <a:t> s tim da se sudska odluka donesena u državi članici koja je izvršna u zamoljenoj državi članici izvršava </a:t>
            </a:r>
            <a:r>
              <a:rPr lang="hr-HR" sz="2000" b="1" smtClean="0"/>
              <a:t>pod istim uvjetima kao i sudska odluka donesena u zamoljenoj državi članici</a:t>
            </a:r>
          </a:p>
          <a:p>
            <a:pPr>
              <a:buFontTx/>
              <a:buChar char="-"/>
            </a:pPr>
            <a:endParaRPr lang="hr-HR" sz="2000" smtClean="0"/>
          </a:p>
          <a:p>
            <a:pPr>
              <a:buFontTx/>
              <a:buChar char="-"/>
            </a:pPr>
            <a:endParaRPr lang="hr-HR" sz="2000" smtClean="0"/>
          </a:p>
        </p:txBody>
      </p:sp>
    </p:spTree>
    <p:extLst>
      <p:ext uri="{BB962C8B-B14F-4D97-AF65-F5344CB8AC3E}">
        <p14:creationId xmlns:p14="http://schemas.microsoft.com/office/powerpoint/2010/main" val="2473324475"/>
      </p:ext>
    </p:extLst>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alpha val="41000"/>
              </a:srgbClr>
            </a:gs>
            <a:gs pos="61000">
              <a:srgbClr val="FBA97D">
                <a:alpha val="35000"/>
              </a:srgbClr>
            </a:gs>
            <a:gs pos="82001">
              <a:srgbClr val="FBD49C">
                <a:alpha val="43000"/>
              </a:srgbClr>
            </a:gs>
            <a:gs pos="100000">
              <a:srgbClr val="FEE7F2">
                <a:alpha val="45000"/>
              </a:srgbClr>
            </a:gs>
          </a:gsLst>
          <a:lin ang="5400000" scaled="0"/>
        </a:gradFill>
        <a:effectLst/>
      </p:bgPr>
    </p:bg>
    <p:spTree>
      <p:nvGrpSpPr>
        <p:cNvPr id="1" name=""/>
        <p:cNvGrpSpPr/>
        <p:nvPr/>
      </p:nvGrpSpPr>
      <p:grpSpPr>
        <a:xfrm>
          <a:off x="0" y="0"/>
          <a:ext cx="0" cy="0"/>
          <a:chOff x="0" y="0"/>
          <a:chExt cx="0" cy="0"/>
        </a:xfrm>
      </p:grpSpPr>
      <p:sp>
        <p:nvSpPr>
          <p:cNvPr id="2" name="Rectangle 7"/>
          <p:cNvSpPr>
            <a:spLocks noGrp="1" noChangeArrowheads="1"/>
          </p:cNvSpPr>
          <p:nvPr>
            <p:ph type="title"/>
          </p:nvPr>
        </p:nvSpPr>
        <p:spPr>
          <a:xfrm>
            <a:off x="179388" y="188913"/>
            <a:ext cx="8964612" cy="576262"/>
          </a:xfrm>
        </p:spPr>
        <p:txBody>
          <a:bodyPr rtlCol="0">
            <a:normAutofit fontScale="90000"/>
          </a:bodyPr>
          <a:lstStyle/>
          <a:p>
            <a:pPr eaLnBrk="1" fontAlgn="auto" hangingPunct="1">
              <a:spcAft>
                <a:spcPts val="0"/>
              </a:spcAft>
              <a:defRPr/>
            </a:pPr>
            <a:r>
              <a:rPr lang="hr-HR" sz="3200" dirty="0" smtClean="0">
                <a:solidFill>
                  <a:srgbClr val="FF0000"/>
                </a:solidFill>
              </a:rPr>
              <a:t/>
            </a:r>
            <a:br>
              <a:rPr lang="hr-HR" sz="3200" dirty="0" smtClean="0">
                <a:solidFill>
                  <a:srgbClr val="FF0000"/>
                </a:solidFill>
              </a:rPr>
            </a:br>
            <a:r>
              <a:rPr lang="hr-HR" sz="3200" dirty="0" smtClean="0">
                <a:solidFill>
                  <a:srgbClr val="FF0000"/>
                </a:solidFill>
              </a:rPr>
              <a:t/>
            </a:r>
            <a:br>
              <a:rPr lang="hr-HR" sz="3200" dirty="0" smtClean="0">
                <a:solidFill>
                  <a:srgbClr val="FF0000"/>
                </a:solidFill>
              </a:rPr>
            </a:br>
            <a:r>
              <a:rPr lang="hr-HR" sz="3200" dirty="0" smtClean="0">
                <a:solidFill>
                  <a:srgbClr val="FF0000"/>
                </a:solidFill>
              </a:rPr>
              <a:t>UREDBA BRUXELLES </a:t>
            </a:r>
            <a:r>
              <a:rPr lang="hr-HR" sz="3200" dirty="0" err="1" smtClean="0">
                <a:solidFill>
                  <a:srgbClr val="FF0000"/>
                </a:solidFill>
              </a:rPr>
              <a:t>Ia</a:t>
            </a:r>
            <a:r>
              <a:rPr lang="hr-HR" sz="3200" dirty="0" smtClean="0">
                <a:solidFill>
                  <a:srgbClr val="FF0000"/>
                </a:solidFill>
              </a:rPr>
              <a:t/>
            </a:r>
            <a:br>
              <a:rPr lang="hr-HR" sz="3200" dirty="0" smtClean="0">
                <a:solidFill>
                  <a:srgbClr val="FF0000"/>
                </a:solidFill>
              </a:rPr>
            </a:br>
            <a:endParaRPr lang="hr-HR" dirty="0" smtClean="0">
              <a:solidFill>
                <a:srgbClr val="FF0000"/>
              </a:solidFill>
            </a:endParaRPr>
          </a:p>
        </p:txBody>
      </p:sp>
      <p:sp>
        <p:nvSpPr>
          <p:cNvPr id="44035" name="Rectangle 8"/>
          <p:cNvSpPr>
            <a:spLocks noGrp="1" noChangeArrowheads="1"/>
          </p:cNvSpPr>
          <p:nvPr>
            <p:ph idx="1"/>
          </p:nvPr>
        </p:nvSpPr>
        <p:spPr>
          <a:xfrm>
            <a:off x="179388" y="981075"/>
            <a:ext cx="8713787" cy="5876925"/>
          </a:xfrm>
        </p:spPr>
        <p:txBody>
          <a:bodyPr/>
          <a:lstStyle/>
          <a:p>
            <a:endParaRPr lang="hr-HR" sz="2000" smtClean="0"/>
          </a:p>
          <a:p>
            <a:pPr>
              <a:buFontTx/>
              <a:buChar char="-"/>
            </a:pPr>
            <a:r>
              <a:rPr lang="hr-HR" sz="2000" smtClean="0"/>
              <a:t>Sud koji odlučuje o izvršenju  - potvrda o izvršenju se dostavlja osobi protiv koje se zahtijeva izvršenje prije prve mjere izvršenja s time da se potvrdi prilaže presuda, ako već nije dostavljena toj osobi</a:t>
            </a:r>
          </a:p>
          <a:p>
            <a:pPr>
              <a:buFontTx/>
              <a:buChar char="-"/>
            </a:pPr>
            <a:endParaRPr lang="hr-HR" sz="2000" smtClean="0"/>
          </a:p>
          <a:p>
            <a:pPr>
              <a:buFontTx/>
              <a:buChar char="-"/>
            </a:pPr>
            <a:r>
              <a:rPr lang="hr-HR" sz="2000" smtClean="0"/>
              <a:t>Mogu se tražiti mjere osiguranja</a:t>
            </a:r>
          </a:p>
          <a:p>
            <a:pPr>
              <a:buFontTx/>
              <a:buChar char="-"/>
            </a:pPr>
            <a:r>
              <a:rPr lang="hr-HR" sz="2000" smtClean="0"/>
              <a:t>na zahtjev zainteresirane stranke može odbiti priznanje sudske odluke</a:t>
            </a:r>
          </a:p>
          <a:p>
            <a:pPr>
              <a:buFontTx/>
              <a:buChar char="-"/>
            </a:pPr>
            <a:endParaRPr lang="hr-HR" sz="2000" smtClean="0"/>
          </a:p>
          <a:p>
            <a:r>
              <a:rPr lang="hr-HR" sz="2000" b="1" smtClean="0"/>
              <a:t>Do odbijanja priznanja dolazi</a:t>
            </a:r>
            <a:r>
              <a:rPr lang="hr-HR" sz="2000" smtClean="0"/>
              <a:t>:</a:t>
            </a:r>
          </a:p>
          <a:p>
            <a:pPr lvl="1">
              <a:buFont typeface="Wingdings" pitchFamily="2" charset="2"/>
              <a:buChar char="Ø"/>
            </a:pPr>
            <a:r>
              <a:rPr lang="hr-HR" sz="1800" smtClean="0"/>
              <a:t>1. ako je takvo priznavanje očigledno suprotno javnom poretku (ordre public) u zamoljenoj državi članici </a:t>
            </a:r>
          </a:p>
          <a:p>
            <a:pPr lvl="1">
              <a:buFont typeface="Wingdings" pitchFamily="2" charset="2"/>
              <a:buChar char="Ø"/>
            </a:pPr>
            <a:r>
              <a:rPr lang="hr-HR" sz="1800" smtClean="0"/>
              <a:t>2. ako je sudska odluka donesen u odsutnosti tuženika, ako tuženiku nije dostavljeno pismeno kojim se pokreće postupak ili jednakovrijedno pismeno pravovremeno i na način koji mu omogućuje pripremu obrane, osim ako tuženik nije propustio pokrenuti postupak pobijanja sudske odluke kad je to mogao učiniti;</a:t>
            </a:r>
          </a:p>
          <a:p>
            <a:pPr>
              <a:buFontTx/>
              <a:buChar char="-"/>
            </a:pPr>
            <a:endParaRPr lang="hr-HR" sz="2000" smtClean="0"/>
          </a:p>
          <a:p>
            <a:pPr>
              <a:buFontTx/>
              <a:buChar char="-"/>
            </a:pPr>
            <a:endParaRPr lang="hr-HR" sz="2000" smtClean="0"/>
          </a:p>
        </p:txBody>
      </p:sp>
    </p:spTree>
    <p:extLst>
      <p:ext uri="{BB962C8B-B14F-4D97-AF65-F5344CB8AC3E}">
        <p14:creationId xmlns:p14="http://schemas.microsoft.com/office/powerpoint/2010/main" val="1649275661"/>
      </p:ext>
    </p:extLst>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alpha val="41000"/>
              </a:srgbClr>
            </a:gs>
            <a:gs pos="61000">
              <a:srgbClr val="FBA97D">
                <a:alpha val="35000"/>
              </a:srgbClr>
            </a:gs>
            <a:gs pos="82001">
              <a:srgbClr val="FBD49C">
                <a:alpha val="43000"/>
              </a:srgbClr>
            </a:gs>
            <a:gs pos="100000">
              <a:srgbClr val="FEE7F2">
                <a:alpha val="45000"/>
              </a:srgbClr>
            </a:gs>
          </a:gsLst>
          <a:lin ang="5400000" scaled="0"/>
        </a:gradFill>
        <a:effectLst/>
      </p:bgPr>
    </p:bg>
    <p:spTree>
      <p:nvGrpSpPr>
        <p:cNvPr id="1" name=""/>
        <p:cNvGrpSpPr/>
        <p:nvPr/>
      </p:nvGrpSpPr>
      <p:grpSpPr>
        <a:xfrm>
          <a:off x="0" y="0"/>
          <a:ext cx="0" cy="0"/>
          <a:chOff x="0" y="0"/>
          <a:chExt cx="0" cy="0"/>
        </a:xfrm>
      </p:grpSpPr>
      <p:sp>
        <p:nvSpPr>
          <p:cNvPr id="2" name="Rectangle 7"/>
          <p:cNvSpPr>
            <a:spLocks noGrp="1" noChangeArrowheads="1"/>
          </p:cNvSpPr>
          <p:nvPr>
            <p:ph type="title"/>
          </p:nvPr>
        </p:nvSpPr>
        <p:spPr>
          <a:xfrm>
            <a:off x="179388" y="188913"/>
            <a:ext cx="8964612" cy="576262"/>
          </a:xfrm>
        </p:spPr>
        <p:txBody>
          <a:bodyPr rtlCol="0">
            <a:normAutofit fontScale="90000"/>
          </a:bodyPr>
          <a:lstStyle/>
          <a:p>
            <a:pPr eaLnBrk="1" fontAlgn="auto" hangingPunct="1">
              <a:spcAft>
                <a:spcPts val="0"/>
              </a:spcAft>
              <a:defRPr/>
            </a:pPr>
            <a:r>
              <a:rPr lang="hr-HR" sz="3200" dirty="0" smtClean="0">
                <a:solidFill>
                  <a:srgbClr val="FF0000"/>
                </a:solidFill>
              </a:rPr>
              <a:t/>
            </a:r>
            <a:br>
              <a:rPr lang="hr-HR" sz="3200" dirty="0" smtClean="0">
                <a:solidFill>
                  <a:srgbClr val="FF0000"/>
                </a:solidFill>
              </a:rPr>
            </a:br>
            <a:r>
              <a:rPr lang="hr-HR" sz="3200" dirty="0" smtClean="0">
                <a:solidFill>
                  <a:srgbClr val="FF0000"/>
                </a:solidFill>
              </a:rPr>
              <a:t/>
            </a:r>
            <a:br>
              <a:rPr lang="hr-HR" sz="3200" dirty="0" smtClean="0">
                <a:solidFill>
                  <a:srgbClr val="FF0000"/>
                </a:solidFill>
              </a:rPr>
            </a:br>
            <a:r>
              <a:rPr lang="hr-HR" sz="3200" dirty="0" smtClean="0">
                <a:solidFill>
                  <a:srgbClr val="FF0000"/>
                </a:solidFill>
              </a:rPr>
              <a:t>UREDBA BRUXELLES </a:t>
            </a:r>
            <a:r>
              <a:rPr lang="hr-HR" sz="3200" dirty="0" err="1" smtClean="0">
                <a:solidFill>
                  <a:srgbClr val="FF0000"/>
                </a:solidFill>
              </a:rPr>
              <a:t>Ia</a:t>
            </a:r>
            <a:r>
              <a:rPr lang="hr-HR" sz="3200" dirty="0" smtClean="0">
                <a:solidFill>
                  <a:srgbClr val="FF0000"/>
                </a:solidFill>
              </a:rPr>
              <a:t/>
            </a:r>
            <a:br>
              <a:rPr lang="hr-HR" sz="3200" dirty="0" smtClean="0">
                <a:solidFill>
                  <a:srgbClr val="FF0000"/>
                </a:solidFill>
              </a:rPr>
            </a:br>
            <a:endParaRPr lang="hr-HR" dirty="0" smtClean="0">
              <a:solidFill>
                <a:srgbClr val="FF0000"/>
              </a:solidFill>
            </a:endParaRPr>
          </a:p>
        </p:txBody>
      </p:sp>
      <p:sp>
        <p:nvSpPr>
          <p:cNvPr id="45059" name="Rectangle 8"/>
          <p:cNvSpPr>
            <a:spLocks noGrp="1" noChangeArrowheads="1"/>
          </p:cNvSpPr>
          <p:nvPr>
            <p:ph idx="1"/>
          </p:nvPr>
        </p:nvSpPr>
        <p:spPr>
          <a:xfrm>
            <a:off x="179388" y="981075"/>
            <a:ext cx="8713787" cy="5876925"/>
          </a:xfrm>
        </p:spPr>
        <p:txBody>
          <a:bodyPr/>
          <a:lstStyle/>
          <a:p>
            <a:endParaRPr lang="hr-HR" sz="2000" smtClean="0"/>
          </a:p>
          <a:p>
            <a:pPr lvl="1">
              <a:buFont typeface="Wingdings" pitchFamily="2" charset="2"/>
              <a:buChar char="Ø"/>
            </a:pPr>
            <a:r>
              <a:rPr lang="hr-HR" sz="1800" smtClean="0"/>
              <a:t>3. ako je sudska odluka proturječna sudskoj odluci između istih stranaka u zamoljenoj državi članici; </a:t>
            </a:r>
          </a:p>
          <a:p>
            <a:pPr lvl="1">
              <a:buFont typeface="Wingdings" pitchFamily="2" charset="2"/>
              <a:buChar char="Ø"/>
            </a:pPr>
            <a:r>
              <a:rPr lang="hr-HR" sz="1800" smtClean="0"/>
              <a:t>4. ako je sudska odluka proturječna ranijoj sudskoj odluci donesenoj u drugoj državi članici ili u trećoj državi u pogledu istog predmeta spora i između istih stranaka, pod uvjetom da ranija sudska odluka ispunjava uvjete potrebne za njeno priznavanje u zamoljenoj državi članici; ili </a:t>
            </a:r>
          </a:p>
          <a:p>
            <a:pPr lvl="1">
              <a:buFont typeface="Wingdings" pitchFamily="2" charset="2"/>
              <a:buChar char="Ø"/>
            </a:pPr>
            <a:r>
              <a:rPr lang="hr-HR" sz="1800" smtClean="0"/>
              <a:t>5. ako je presuda suprotna sa pravilima o nadležnosti u stvarima koje se odnose na osiguranje, potrošačke ugovore te pojedinačne ugovore o radu ako je tuženik ugovaratelj osiguranja, osiguranik, korisnik ugovora o osiguranju, oštećena stranka, potrošač ili zaposlenik; ili ako je presuda suprotna sa pravilima o isključivoj nadležnosti suda. Prilikom ispitivanja osnove nadležnosti, sud kojem je podnesen zahtjev vezan je utvrđenim činjeničnim stanjem na kojem sud porijekla temelji svoju nadležnost. No, ako nije riječ o ovim slučajevima, nadležnost suda porijekla ne može se preispitivati niti se primjenjuju pravila o javnom poretku (ordre public) na pravila u vezi nadležnosti.</a:t>
            </a:r>
          </a:p>
          <a:p>
            <a:pPr>
              <a:buFontTx/>
              <a:buChar char="-"/>
            </a:pPr>
            <a:endParaRPr lang="hr-HR" sz="2000" smtClean="0"/>
          </a:p>
          <a:p>
            <a:pPr>
              <a:buFontTx/>
              <a:buChar char="-"/>
            </a:pPr>
            <a:endParaRPr lang="hr-HR" sz="2000" smtClean="0"/>
          </a:p>
        </p:txBody>
      </p:sp>
    </p:spTree>
    <p:extLst>
      <p:ext uri="{BB962C8B-B14F-4D97-AF65-F5344CB8AC3E}">
        <p14:creationId xmlns:p14="http://schemas.microsoft.com/office/powerpoint/2010/main" val="3336801033"/>
      </p:ext>
    </p:extLst>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alpha val="41000"/>
              </a:srgbClr>
            </a:gs>
            <a:gs pos="61000">
              <a:srgbClr val="FBA97D">
                <a:alpha val="35000"/>
              </a:srgbClr>
            </a:gs>
            <a:gs pos="82001">
              <a:srgbClr val="FBD49C">
                <a:alpha val="43000"/>
              </a:srgbClr>
            </a:gs>
            <a:gs pos="100000">
              <a:srgbClr val="FEE7F2">
                <a:alpha val="45000"/>
              </a:srgbClr>
            </a:gs>
          </a:gsLst>
          <a:lin ang="5400000" scaled="0"/>
        </a:gradFill>
        <a:effectLst/>
      </p:bgPr>
    </p:bg>
    <p:spTree>
      <p:nvGrpSpPr>
        <p:cNvPr id="1" name=""/>
        <p:cNvGrpSpPr/>
        <p:nvPr/>
      </p:nvGrpSpPr>
      <p:grpSpPr>
        <a:xfrm>
          <a:off x="0" y="0"/>
          <a:ext cx="0" cy="0"/>
          <a:chOff x="0" y="0"/>
          <a:chExt cx="0" cy="0"/>
        </a:xfrm>
      </p:grpSpPr>
      <p:sp>
        <p:nvSpPr>
          <p:cNvPr id="2" name="Rectangle 7"/>
          <p:cNvSpPr>
            <a:spLocks noGrp="1" noChangeArrowheads="1"/>
          </p:cNvSpPr>
          <p:nvPr>
            <p:ph type="title"/>
          </p:nvPr>
        </p:nvSpPr>
        <p:spPr>
          <a:xfrm>
            <a:off x="179388" y="188913"/>
            <a:ext cx="8964612" cy="576262"/>
          </a:xfrm>
        </p:spPr>
        <p:txBody>
          <a:bodyPr rtlCol="0">
            <a:normAutofit fontScale="90000"/>
          </a:bodyPr>
          <a:lstStyle/>
          <a:p>
            <a:pPr eaLnBrk="1" fontAlgn="auto" hangingPunct="1">
              <a:spcAft>
                <a:spcPts val="0"/>
              </a:spcAft>
              <a:defRPr/>
            </a:pPr>
            <a:r>
              <a:rPr lang="hr-HR" sz="3200" dirty="0" smtClean="0">
                <a:solidFill>
                  <a:srgbClr val="FF0000"/>
                </a:solidFill>
              </a:rPr>
              <a:t/>
            </a:r>
            <a:br>
              <a:rPr lang="hr-HR" sz="3200" dirty="0" smtClean="0">
                <a:solidFill>
                  <a:srgbClr val="FF0000"/>
                </a:solidFill>
              </a:rPr>
            </a:br>
            <a:r>
              <a:rPr lang="hr-HR" sz="3200" dirty="0" smtClean="0">
                <a:solidFill>
                  <a:srgbClr val="FF0000"/>
                </a:solidFill>
              </a:rPr>
              <a:t/>
            </a:r>
            <a:br>
              <a:rPr lang="hr-HR" sz="3200" dirty="0" smtClean="0">
                <a:solidFill>
                  <a:srgbClr val="FF0000"/>
                </a:solidFill>
              </a:rPr>
            </a:br>
            <a:r>
              <a:rPr lang="hr-HR" sz="3200" dirty="0" smtClean="0">
                <a:solidFill>
                  <a:srgbClr val="FF0000"/>
                </a:solidFill>
              </a:rPr>
              <a:t>UREDBA BRUXELLES </a:t>
            </a:r>
            <a:r>
              <a:rPr lang="hr-HR" sz="3200" dirty="0" err="1" smtClean="0">
                <a:solidFill>
                  <a:srgbClr val="FF0000"/>
                </a:solidFill>
              </a:rPr>
              <a:t>Ia</a:t>
            </a:r>
            <a:r>
              <a:rPr lang="hr-HR" sz="3200" dirty="0" smtClean="0">
                <a:solidFill>
                  <a:srgbClr val="FF0000"/>
                </a:solidFill>
              </a:rPr>
              <a:t/>
            </a:r>
            <a:br>
              <a:rPr lang="hr-HR" sz="3200" dirty="0" smtClean="0">
                <a:solidFill>
                  <a:srgbClr val="FF0000"/>
                </a:solidFill>
              </a:rPr>
            </a:br>
            <a:endParaRPr lang="hr-HR" dirty="0" smtClean="0">
              <a:solidFill>
                <a:srgbClr val="FF0000"/>
              </a:solidFill>
            </a:endParaRPr>
          </a:p>
        </p:txBody>
      </p:sp>
      <p:sp>
        <p:nvSpPr>
          <p:cNvPr id="45059" name="Rectangle 8"/>
          <p:cNvSpPr>
            <a:spLocks noGrp="1" noChangeArrowheads="1"/>
          </p:cNvSpPr>
          <p:nvPr>
            <p:ph idx="1"/>
          </p:nvPr>
        </p:nvSpPr>
        <p:spPr>
          <a:xfrm>
            <a:off x="179388" y="981075"/>
            <a:ext cx="8713787" cy="5876925"/>
          </a:xfrm>
        </p:spPr>
        <p:txBody>
          <a:bodyPr/>
          <a:lstStyle/>
          <a:p>
            <a:endParaRPr lang="hr-HR" sz="2000" dirty="0" smtClean="0"/>
          </a:p>
          <a:p>
            <a:r>
              <a:rPr lang="hr-HR" dirty="0" smtClean="0"/>
              <a:t>Sud </a:t>
            </a:r>
            <a:r>
              <a:rPr lang="hr-HR" dirty="0"/>
              <a:t>porijekla na zahtjev zainteresirane stranke, izdaje potvrdu na obrascu iz Priloga I. </a:t>
            </a:r>
            <a:endParaRPr lang="en-US" dirty="0" smtClean="0"/>
          </a:p>
          <a:p>
            <a:pPr marL="0" indent="0">
              <a:buNone/>
            </a:pPr>
            <a:r>
              <a:rPr lang="hr-HR" dirty="0"/>
              <a:t>Potvrda sadrži podatke o:</a:t>
            </a:r>
            <a:endParaRPr lang="hr-HR" sz="4800" dirty="0"/>
          </a:p>
          <a:p>
            <a:r>
              <a:rPr lang="hr-HR" dirty="0" smtClean="0"/>
              <a:t>Sudu </a:t>
            </a:r>
            <a:r>
              <a:rPr lang="hr-HR" dirty="0"/>
              <a:t>porijekla</a:t>
            </a:r>
            <a:endParaRPr lang="hr-HR" sz="4800" dirty="0"/>
          </a:p>
          <a:p>
            <a:r>
              <a:rPr lang="hr-HR" dirty="0" smtClean="0"/>
              <a:t>Tužitelju</a:t>
            </a:r>
            <a:endParaRPr lang="hr-HR" sz="4800" dirty="0"/>
          </a:p>
          <a:p>
            <a:r>
              <a:rPr lang="hr-HR" dirty="0" smtClean="0"/>
              <a:t>Tuženiku</a:t>
            </a:r>
            <a:endParaRPr lang="hr-HR" sz="4800" dirty="0"/>
          </a:p>
          <a:p>
            <a:r>
              <a:rPr lang="hr-HR" dirty="0" smtClean="0"/>
              <a:t>Sudskoj </a:t>
            </a:r>
            <a:r>
              <a:rPr lang="hr-HR" dirty="0"/>
              <a:t>odluci </a:t>
            </a:r>
            <a:endParaRPr lang="hr-HR" sz="4800" dirty="0"/>
          </a:p>
          <a:p>
            <a:r>
              <a:rPr lang="hr-HR" dirty="0" smtClean="0"/>
              <a:t>Glavnici </a:t>
            </a:r>
            <a:r>
              <a:rPr lang="hr-HR" dirty="0"/>
              <a:t>duga, kamatama, troškovima (kamate na troškove)</a:t>
            </a:r>
            <a:r>
              <a:rPr lang="hr-HR" sz="3600" dirty="0"/>
              <a:t> </a:t>
            </a:r>
            <a:endParaRPr lang="hr-HR" sz="4800" dirty="0"/>
          </a:p>
          <a:p>
            <a:pPr lvl="1"/>
            <a:endParaRPr lang="en-US" dirty="0" smtClean="0"/>
          </a:p>
          <a:p>
            <a:endParaRPr lang="hr-HR" sz="7200" dirty="0" smtClean="0"/>
          </a:p>
          <a:p>
            <a:pPr>
              <a:buFontTx/>
              <a:buChar char="-"/>
            </a:pPr>
            <a:endParaRPr lang="hr-HR" sz="2000" dirty="0" smtClean="0"/>
          </a:p>
        </p:txBody>
      </p:sp>
    </p:spTree>
    <p:extLst>
      <p:ext uri="{BB962C8B-B14F-4D97-AF65-F5344CB8AC3E}">
        <p14:creationId xmlns:p14="http://schemas.microsoft.com/office/powerpoint/2010/main" val="349416591"/>
      </p:ext>
    </p:extLst>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alpha val="41000"/>
              </a:srgbClr>
            </a:gs>
            <a:gs pos="61000">
              <a:srgbClr val="FBA97D">
                <a:alpha val="35000"/>
              </a:srgbClr>
            </a:gs>
            <a:gs pos="82001">
              <a:srgbClr val="FBD49C">
                <a:alpha val="43000"/>
              </a:srgbClr>
            </a:gs>
            <a:gs pos="100000">
              <a:srgbClr val="FEE7F2">
                <a:alpha val="45000"/>
              </a:srgbClr>
            </a:gs>
          </a:gsLst>
          <a:lin ang="5400000" scaled="0"/>
        </a:gradFill>
        <a:effectLst/>
      </p:bgPr>
    </p:bg>
    <p:spTree>
      <p:nvGrpSpPr>
        <p:cNvPr id="1" name=""/>
        <p:cNvGrpSpPr/>
        <p:nvPr/>
      </p:nvGrpSpPr>
      <p:grpSpPr>
        <a:xfrm>
          <a:off x="0" y="0"/>
          <a:ext cx="0" cy="0"/>
          <a:chOff x="0" y="0"/>
          <a:chExt cx="0" cy="0"/>
        </a:xfrm>
      </p:grpSpPr>
      <p:sp>
        <p:nvSpPr>
          <p:cNvPr id="2" name="Rectangle 7"/>
          <p:cNvSpPr>
            <a:spLocks noGrp="1" noChangeArrowheads="1"/>
          </p:cNvSpPr>
          <p:nvPr>
            <p:ph type="title"/>
          </p:nvPr>
        </p:nvSpPr>
        <p:spPr>
          <a:xfrm>
            <a:off x="179388" y="188913"/>
            <a:ext cx="8964612" cy="576262"/>
          </a:xfrm>
        </p:spPr>
        <p:txBody>
          <a:bodyPr rtlCol="0">
            <a:normAutofit fontScale="90000"/>
          </a:bodyPr>
          <a:lstStyle/>
          <a:p>
            <a:pPr eaLnBrk="1" fontAlgn="auto" hangingPunct="1">
              <a:spcAft>
                <a:spcPts val="0"/>
              </a:spcAft>
              <a:defRPr/>
            </a:pPr>
            <a:r>
              <a:rPr lang="hr-HR" sz="3200" dirty="0" smtClean="0">
                <a:solidFill>
                  <a:srgbClr val="FF0000"/>
                </a:solidFill>
              </a:rPr>
              <a:t/>
            </a:r>
            <a:br>
              <a:rPr lang="hr-HR" sz="3200" dirty="0" smtClean="0">
                <a:solidFill>
                  <a:srgbClr val="FF0000"/>
                </a:solidFill>
              </a:rPr>
            </a:br>
            <a:r>
              <a:rPr lang="hr-HR" sz="3200" dirty="0" smtClean="0">
                <a:solidFill>
                  <a:srgbClr val="FF0000"/>
                </a:solidFill>
              </a:rPr>
              <a:t/>
            </a:r>
            <a:br>
              <a:rPr lang="hr-HR" sz="3200" dirty="0" smtClean="0">
                <a:solidFill>
                  <a:srgbClr val="FF0000"/>
                </a:solidFill>
              </a:rPr>
            </a:br>
            <a:r>
              <a:rPr lang="hr-HR" sz="3200" dirty="0" smtClean="0">
                <a:solidFill>
                  <a:srgbClr val="FF0000"/>
                </a:solidFill>
              </a:rPr>
              <a:t>UREDBA BRUXELLES </a:t>
            </a:r>
            <a:r>
              <a:rPr lang="hr-HR" sz="3200" dirty="0" err="1" smtClean="0">
                <a:solidFill>
                  <a:srgbClr val="FF0000"/>
                </a:solidFill>
              </a:rPr>
              <a:t>Ia</a:t>
            </a:r>
            <a:r>
              <a:rPr lang="hr-HR" sz="3200" dirty="0" smtClean="0">
                <a:solidFill>
                  <a:srgbClr val="FF0000"/>
                </a:solidFill>
              </a:rPr>
              <a:t/>
            </a:r>
            <a:br>
              <a:rPr lang="hr-HR" sz="3200" dirty="0" smtClean="0">
                <a:solidFill>
                  <a:srgbClr val="FF0000"/>
                </a:solidFill>
              </a:rPr>
            </a:br>
            <a:endParaRPr lang="hr-HR" dirty="0" smtClean="0">
              <a:solidFill>
                <a:srgbClr val="FF0000"/>
              </a:solidFill>
            </a:endParaRPr>
          </a:p>
        </p:txBody>
      </p:sp>
      <p:sp>
        <p:nvSpPr>
          <p:cNvPr id="45059" name="Rectangle 8"/>
          <p:cNvSpPr>
            <a:spLocks noGrp="1" noChangeArrowheads="1"/>
          </p:cNvSpPr>
          <p:nvPr>
            <p:ph idx="1"/>
          </p:nvPr>
        </p:nvSpPr>
        <p:spPr>
          <a:xfrm>
            <a:off x="179388" y="981075"/>
            <a:ext cx="8713787" cy="5876925"/>
          </a:xfrm>
        </p:spPr>
        <p:txBody>
          <a:bodyPr/>
          <a:lstStyle/>
          <a:p>
            <a:r>
              <a:rPr lang="hr-HR" b="1" dirty="0" smtClean="0"/>
              <a:t>Sudska </a:t>
            </a:r>
            <a:r>
              <a:rPr lang="hr-HR" b="1" dirty="0"/>
              <a:t>nagodba </a:t>
            </a:r>
            <a:r>
              <a:rPr lang="hr-HR" dirty="0"/>
              <a:t>koja je izvršiva u državi članici porijekla, izvršava se u drugim državama članicama pod istim uvjetima kao vjerodostojne isprave. </a:t>
            </a:r>
          </a:p>
          <a:p>
            <a:endParaRPr lang="en-US" dirty="0" smtClean="0"/>
          </a:p>
          <a:p>
            <a:r>
              <a:rPr lang="hr-HR" dirty="0" smtClean="0"/>
              <a:t>Nadležno </a:t>
            </a:r>
            <a:r>
              <a:rPr lang="hr-HR" dirty="0"/>
              <a:t>tijelo ili sud države članice porijekla, na zahtjev zainteresirane stranke, izdaju potvrdu na obrascu iz Priloga II., koja sadrži sažetak izvršive obveze navedene u vjerodostojnoj ispravi ili sažetak sporazuma između stranaka koji je sadržan u sudskoj nagodbi. </a:t>
            </a:r>
          </a:p>
          <a:p>
            <a:pPr lvl="1"/>
            <a:endParaRPr lang="en-US" dirty="0" smtClean="0"/>
          </a:p>
          <a:p>
            <a:endParaRPr lang="hr-HR" sz="7200" dirty="0" smtClean="0"/>
          </a:p>
          <a:p>
            <a:pPr>
              <a:buFontTx/>
              <a:buChar char="-"/>
            </a:pPr>
            <a:endParaRPr lang="hr-HR" sz="2000" dirty="0" smtClean="0"/>
          </a:p>
        </p:txBody>
      </p:sp>
    </p:spTree>
    <p:extLst>
      <p:ext uri="{BB962C8B-B14F-4D97-AF65-F5344CB8AC3E}">
        <p14:creationId xmlns:p14="http://schemas.microsoft.com/office/powerpoint/2010/main" val="1170901820"/>
      </p:ext>
    </p:extLst>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alpha val="41000"/>
              </a:srgbClr>
            </a:gs>
            <a:gs pos="61000">
              <a:srgbClr val="FBA97D">
                <a:alpha val="35000"/>
              </a:srgbClr>
            </a:gs>
            <a:gs pos="82001">
              <a:srgbClr val="FBD49C">
                <a:alpha val="43000"/>
              </a:srgbClr>
            </a:gs>
            <a:gs pos="100000">
              <a:srgbClr val="FEE7F2">
                <a:alpha val="45000"/>
              </a:srgbClr>
            </a:gs>
          </a:gsLst>
          <a:lin ang="5400000" scaled="0"/>
        </a:gradFill>
        <a:effectLst/>
      </p:bgPr>
    </p:bg>
    <p:spTree>
      <p:nvGrpSpPr>
        <p:cNvPr id="1" name=""/>
        <p:cNvGrpSpPr/>
        <p:nvPr/>
      </p:nvGrpSpPr>
      <p:grpSpPr>
        <a:xfrm>
          <a:off x="0" y="0"/>
          <a:ext cx="0" cy="0"/>
          <a:chOff x="0" y="0"/>
          <a:chExt cx="0" cy="0"/>
        </a:xfrm>
      </p:grpSpPr>
      <p:sp>
        <p:nvSpPr>
          <p:cNvPr id="2" name="Rectangle 7"/>
          <p:cNvSpPr>
            <a:spLocks noGrp="1" noChangeArrowheads="1"/>
          </p:cNvSpPr>
          <p:nvPr>
            <p:ph type="title"/>
          </p:nvPr>
        </p:nvSpPr>
        <p:spPr>
          <a:xfrm>
            <a:off x="179388" y="188913"/>
            <a:ext cx="8964612" cy="576262"/>
          </a:xfrm>
        </p:spPr>
        <p:txBody>
          <a:bodyPr rtlCol="0">
            <a:normAutofit fontScale="90000"/>
          </a:bodyPr>
          <a:lstStyle/>
          <a:p>
            <a:pPr eaLnBrk="1" fontAlgn="auto" hangingPunct="1">
              <a:spcAft>
                <a:spcPts val="0"/>
              </a:spcAft>
              <a:defRPr/>
            </a:pPr>
            <a:r>
              <a:rPr lang="hr-HR" sz="3200" dirty="0" smtClean="0">
                <a:solidFill>
                  <a:srgbClr val="FF0000"/>
                </a:solidFill>
              </a:rPr>
              <a:t/>
            </a:r>
            <a:br>
              <a:rPr lang="hr-HR" sz="3200" dirty="0" smtClean="0">
                <a:solidFill>
                  <a:srgbClr val="FF0000"/>
                </a:solidFill>
              </a:rPr>
            </a:br>
            <a:r>
              <a:rPr lang="hr-HR" sz="3200" dirty="0" smtClean="0">
                <a:solidFill>
                  <a:srgbClr val="FF0000"/>
                </a:solidFill>
              </a:rPr>
              <a:t/>
            </a:r>
            <a:br>
              <a:rPr lang="hr-HR" sz="3200" dirty="0" smtClean="0">
                <a:solidFill>
                  <a:srgbClr val="FF0000"/>
                </a:solidFill>
              </a:rPr>
            </a:br>
            <a:r>
              <a:rPr lang="hr-HR" sz="3200" dirty="0" smtClean="0">
                <a:solidFill>
                  <a:srgbClr val="FF0000"/>
                </a:solidFill>
              </a:rPr>
              <a:t>UREDBA BRUXELLES </a:t>
            </a:r>
            <a:r>
              <a:rPr lang="hr-HR" sz="3200" dirty="0" err="1" smtClean="0">
                <a:solidFill>
                  <a:srgbClr val="FF0000"/>
                </a:solidFill>
              </a:rPr>
              <a:t>Ia</a:t>
            </a:r>
            <a:r>
              <a:rPr lang="hr-HR" sz="3200" dirty="0" smtClean="0">
                <a:solidFill>
                  <a:srgbClr val="FF0000"/>
                </a:solidFill>
              </a:rPr>
              <a:t/>
            </a:r>
            <a:br>
              <a:rPr lang="hr-HR" sz="3200" dirty="0" smtClean="0">
                <a:solidFill>
                  <a:srgbClr val="FF0000"/>
                </a:solidFill>
              </a:rPr>
            </a:br>
            <a:endParaRPr lang="hr-HR" dirty="0" smtClean="0">
              <a:solidFill>
                <a:srgbClr val="FF0000"/>
              </a:solidFill>
            </a:endParaRPr>
          </a:p>
        </p:txBody>
      </p:sp>
      <p:sp>
        <p:nvSpPr>
          <p:cNvPr id="45059" name="Rectangle 8"/>
          <p:cNvSpPr>
            <a:spLocks noGrp="1" noChangeArrowheads="1"/>
          </p:cNvSpPr>
          <p:nvPr>
            <p:ph idx="1"/>
          </p:nvPr>
        </p:nvSpPr>
        <p:spPr>
          <a:xfrm>
            <a:off x="179388" y="981075"/>
            <a:ext cx="8713787" cy="5876925"/>
          </a:xfrm>
        </p:spPr>
        <p:txBody>
          <a:bodyPr/>
          <a:lstStyle/>
          <a:p>
            <a:r>
              <a:rPr lang="hr-HR" sz="2400" b="1" dirty="0"/>
              <a:t>Vjerodostojna isprava </a:t>
            </a:r>
            <a:r>
              <a:rPr lang="hr-HR" sz="2400" dirty="0"/>
              <a:t>koja je izvršiva u državi članici porijekla, također je izvršiva u drugim državama članicama, bez potrebe da se zahtijeva potvrda o izvršnosti. Izvršenje vjerodostojne isprave može se odbiti samo ako je takvo izvršenje očigledno suprotno javnom poretku (</a:t>
            </a:r>
            <a:r>
              <a:rPr lang="hr-HR" sz="2400" i="1" dirty="0" err="1"/>
              <a:t>ordre</a:t>
            </a:r>
            <a:r>
              <a:rPr lang="hr-HR" sz="2400" i="1" dirty="0"/>
              <a:t> </a:t>
            </a:r>
            <a:r>
              <a:rPr lang="hr-HR" sz="2400" i="1" dirty="0" err="1"/>
              <a:t>public</a:t>
            </a:r>
            <a:r>
              <a:rPr lang="hr-HR" sz="2400" dirty="0"/>
              <a:t>) u zamoljenoj državi članici. </a:t>
            </a:r>
          </a:p>
          <a:p>
            <a:endParaRPr lang="en-US" sz="2400" dirty="0" smtClean="0"/>
          </a:p>
          <a:p>
            <a:r>
              <a:rPr lang="hr-HR" sz="2400" dirty="0" smtClean="0"/>
              <a:t>Podnesena </a:t>
            </a:r>
            <a:r>
              <a:rPr lang="hr-HR" sz="2400" dirty="0"/>
              <a:t>vjerodostojna isprava mora ispunjavati uvjete koji se zahtijevaju za utvrđivanje njezine vjerodostojnosti u državi članici porijekla. </a:t>
            </a:r>
          </a:p>
          <a:p>
            <a:endParaRPr lang="en-US" sz="2400" smtClean="0"/>
          </a:p>
          <a:p>
            <a:r>
              <a:rPr lang="hr-HR" sz="2400" smtClean="0"/>
              <a:t>Nadležno </a:t>
            </a:r>
            <a:r>
              <a:rPr lang="hr-HR" sz="2400" dirty="0"/>
              <a:t>tijelo ili sud države članice porijekla, na zahtjev zainteresirane stranke, izdaju potvrdu na obrascu iz Priloga II., koja sadrži sažetak izvršive obveze navedene u vjerodostojnoj ispravi ili sažetak sporazuma između stranaka koji je sadržan u sudskoj nagodbi. </a:t>
            </a:r>
          </a:p>
          <a:p>
            <a:pPr lvl="1"/>
            <a:endParaRPr lang="en-US" dirty="0" smtClean="0"/>
          </a:p>
          <a:p>
            <a:endParaRPr lang="hr-HR" sz="7200" dirty="0" smtClean="0"/>
          </a:p>
          <a:p>
            <a:pPr>
              <a:buFontTx/>
              <a:buChar char="-"/>
            </a:pPr>
            <a:endParaRPr lang="hr-HR" sz="2000" dirty="0" smtClean="0"/>
          </a:p>
        </p:txBody>
      </p:sp>
    </p:spTree>
    <p:extLst>
      <p:ext uri="{BB962C8B-B14F-4D97-AF65-F5344CB8AC3E}">
        <p14:creationId xmlns:p14="http://schemas.microsoft.com/office/powerpoint/2010/main" val="2643067943"/>
      </p:ext>
    </p:extLst>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195" name="CustomShape 1"/>
          <p:cNvSpPr/>
          <p:nvPr/>
        </p:nvSpPr>
        <p:spPr>
          <a:xfrm>
            <a:off x="457200" y="457200"/>
            <a:ext cx="8229240" cy="5924160"/>
          </a:xfrm>
          <a:prstGeom prst="rect">
            <a:avLst/>
          </a:prstGeom>
          <a:noFill/>
          <a:ln w="9360">
            <a:noFill/>
          </a:ln>
        </p:spPr>
        <p:style>
          <a:lnRef idx="0">
            <a:srgbClr val="FFFFFF"/>
          </a:lnRef>
          <a:fillRef idx="0">
            <a:srgbClr val="FFFFFF"/>
          </a:fillRef>
          <a:effectRef idx="0">
            <a:srgbClr val="FFFFFF"/>
          </a:effectRef>
          <a:fontRef idx="minor"/>
        </p:style>
        <p:txBody>
          <a:bodyPr anchor="ctr" anchorCtr="1"/>
          <a:lstStyle/>
          <a:p>
            <a:pPr algn="ctr">
              <a:lnSpc>
                <a:spcPct val="100000"/>
              </a:lnSpc>
            </a:pPr>
            <a:r>
              <a:rPr lang="hr-HR" sz="4200" b="0" strike="noStrike" spc="-1">
                <a:solidFill>
                  <a:srgbClr val="FFFFCC"/>
                </a:solidFill>
                <a:uFill>
                  <a:solidFill>
                    <a:srgbClr val="FFFFFF"/>
                  </a:solidFill>
                </a:uFill>
                <a:latin typeface="Tahoma" panose="020B0604030504040204"/>
                <a:ea typeface="Microsoft YaHei" panose="020B0503020204020204" charset="-122"/>
              </a:rPr>
              <a:t>HVALA NA PAŽNJI</a:t>
            </a:r>
            <a:endParaRPr lang="hr-HR" sz="1800" b="0" strike="noStrike" spc="-1">
              <a:solidFill>
                <a:srgbClr val="FFFFFF"/>
              </a:solidFill>
              <a:uFill>
                <a:solidFill>
                  <a:srgbClr val="FFFFFF"/>
                </a:solidFill>
              </a:uFill>
              <a:latin typeface="Arial" panose="020B0604020202020204"/>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74571" y="130628"/>
            <a:ext cx="5391554" cy="6161605"/>
          </a:xfrm>
          <a:prstGeom prst="rect">
            <a:avLst/>
          </a:prstGeom>
        </p:spPr>
        <p:txBody>
          <a:bodyPr spcFirstLastPara="1" wrap="square" lIns="91425" tIns="91425" rIns="91425" bIns="91425" anchor="t" anchorCtr="0">
            <a:noAutofit/>
          </a:bodyPr>
          <a:lstStyle/>
          <a:p>
            <a:pPr marL="216000" indent="0" eaLnBrk="1" hangingPunct="1">
              <a:lnSpc>
                <a:spcPct val="100000"/>
              </a:lnSpc>
              <a:buNone/>
            </a:pPr>
            <a:r>
              <a:rPr lang="vi-VN" sz="2400" dirty="0" smtClean="0">
                <a:solidFill>
                  <a:schemeClr val="bg2"/>
                </a:solidFill>
                <a:latin typeface="Arial" panose="020B0604020202020204" pitchFamily="34" charset="0"/>
                <a:cs typeface="Arial" panose="020B0604020202020204" pitchFamily="34" charset="0"/>
              </a:rPr>
              <a:t>Uredba </a:t>
            </a:r>
            <a:r>
              <a:rPr lang="vi-VN" sz="2400" dirty="0">
                <a:solidFill>
                  <a:schemeClr val="bg2"/>
                </a:solidFill>
                <a:latin typeface="Arial" panose="020B0604020202020204" pitchFamily="34" charset="0"/>
                <a:cs typeface="Arial" panose="020B0604020202020204" pitchFamily="34" charset="0"/>
              </a:rPr>
              <a:t>primjenjuje na sudske odluke, sudske nagodbe i autentične isprave koje se odnose na nesporne tražbine. </a:t>
            </a:r>
          </a:p>
          <a:p>
            <a:pPr marL="216000" indent="0" eaLnBrk="1" hangingPunct="1">
              <a:lnSpc>
                <a:spcPct val="100000"/>
              </a:lnSpc>
              <a:buNone/>
            </a:pPr>
            <a:endParaRPr lang="vi-VN" sz="2400" dirty="0">
              <a:solidFill>
                <a:schemeClr val="bg2"/>
              </a:solidFill>
              <a:latin typeface="Arial" panose="020B0604020202020204" pitchFamily="34" charset="0"/>
              <a:cs typeface="Arial" panose="020B0604020202020204" pitchFamily="34" charset="0"/>
            </a:endParaRPr>
          </a:p>
          <a:p>
            <a:pPr marL="216000" indent="0" eaLnBrk="1" hangingPunct="1">
              <a:lnSpc>
                <a:spcPct val="100000"/>
              </a:lnSpc>
              <a:buNone/>
            </a:pPr>
            <a:r>
              <a:rPr lang="vi-VN" sz="2400" dirty="0">
                <a:solidFill>
                  <a:schemeClr val="bg2"/>
                </a:solidFill>
                <a:latin typeface="Arial" panose="020B0604020202020204" pitchFamily="34" charset="0"/>
                <a:cs typeface="Arial" panose="020B0604020202020204" pitchFamily="34" charset="0"/>
              </a:rPr>
              <a:t>Sudska odluka - znači svaku sudsku odluku koju donosi sud države članice, bez obzira na njen naziv, uključujući dekret, nalog, odluku ili rješenje o izvršenju, te izračun troškova ili izdataka koje utvrđuje službenik suda</a:t>
            </a:r>
            <a:r>
              <a:rPr lang="vi-VN" sz="2400" dirty="0" smtClean="0">
                <a:solidFill>
                  <a:schemeClr val="bg2"/>
                </a:solidFill>
                <a:latin typeface="Arial" panose="020B0604020202020204" pitchFamily="34" charset="0"/>
                <a:cs typeface="Arial" panose="020B0604020202020204" pitchFamily="34" charset="0"/>
              </a:rPr>
              <a:t>.</a:t>
            </a:r>
            <a:endParaRPr lang="en-US" sz="2400" dirty="0" smtClean="0">
              <a:solidFill>
                <a:schemeClr val="bg2"/>
              </a:solidFill>
              <a:latin typeface="Arial" panose="020B0604020202020204" pitchFamily="34" charset="0"/>
              <a:cs typeface="Arial" panose="020B0604020202020204" pitchFamily="34" charset="0"/>
            </a:endParaRPr>
          </a:p>
          <a:p>
            <a:pPr marL="216000" indent="0" eaLnBrk="1" hangingPunct="1">
              <a:buNone/>
            </a:pPr>
            <a:endParaRPr lang="vi-VN" sz="2400" dirty="0">
              <a:solidFill>
                <a:schemeClr val="bg2"/>
              </a:solidFill>
              <a:latin typeface="Arial" panose="020B0604020202020204" pitchFamily="34" charset="0"/>
              <a:cs typeface="Arial" panose="020B0604020202020204" pitchFamily="34" charset="0"/>
            </a:endParaRPr>
          </a:p>
          <a:p>
            <a:pPr marL="216000" lvl="0" indent="0">
              <a:lnSpc>
                <a:spcPct val="100000"/>
              </a:lnSpc>
              <a:buClr>
                <a:srgbClr val="FFFFFF"/>
              </a:buClr>
              <a:buNone/>
            </a:pPr>
            <a:r>
              <a:rPr lang="vi-VN" sz="2400" dirty="0">
                <a:solidFill>
                  <a:srgbClr val="424242"/>
                </a:solidFill>
                <a:latin typeface="Arial" panose="020B0604020202020204" pitchFamily="34" charset="0"/>
                <a:cs typeface="Arial" panose="020B0604020202020204" pitchFamily="34" charset="0"/>
              </a:rPr>
              <a:t>Uključeni su i troškovi postupka i kamate osim ako ih dužnik nije posebno osporio</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198570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74571" y="130628"/>
            <a:ext cx="5391554" cy="6161605"/>
          </a:xfrm>
          <a:prstGeom prst="rect">
            <a:avLst/>
          </a:prstGeom>
        </p:spPr>
        <p:txBody>
          <a:bodyPr spcFirstLastPara="1" wrap="square" lIns="91425" tIns="91425" rIns="91425" bIns="91425" anchor="t" anchorCtr="0">
            <a:noAutofit/>
          </a:bodyPr>
          <a:lstStyle/>
          <a:p>
            <a:pPr marL="216000" indent="0" eaLnBrk="1" hangingPunct="1">
              <a:lnSpc>
                <a:spcPct val="100000"/>
              </a:lnSpc>
              <a:buNone/>
            </a:pPr>
            <a:endParaRPr lang="en-US" sz="2400" dirty="0" smtClean="0">
              <a:solidFill>
                <a:schemeClr val="bg2"/>
              </a:solidFill>
              <a:latin typeface="Arial" panose="020B0604020202020204" pitchFamily="34" charset="0"/>
              <a:cs typeface="Arial" panose="020B0604020202020204" pitchFamily="34" charset="0"/>
            </a:endParaRPr>
          </a:p>
          <a:p>
            <a:pPr marL="216000" indent="0" eaLnBrk="1" hangingPunct="1">
              <a:lnSpc>
                <a:spcPct val="100000"/>
              </a:lnSpc>
              <a:buNone/>
            </a:pPr>
            <a:endParaRPr lang="en-US" sz="2400" dirty="0">
              <a:solidFill>
                <a:schemeClr val="bg2"/>
              </a:solidFill>
              <a:latin typeface="Arial" panose="020B0604020202020204" pitchFamily="34" charset="0"/>
              <a:cs typeface="Arial" panose="020B0604020202020204" pitchFamily="34" charset="0"/>
            </a:endParaRPr>
          </a:p>
          <a:p>
            <a:pPr marL="216000" indent="0" eaLnBrk="1" hangingPunct="1">
              <a:lnSpc>
                <a:spcPct val="100000"/>
              </a:lnSpc>
              <a:buNone/>
            </a:pPr>
            <a:endParaRPr lang="en-US" sz="2400" dirty="0" smtClean="0">
              <a:solidFill>
                <a:schemeClr val="bg2"/>
              </a:solidFill>
              <a:latin typeface="Arial" panose="020B0604020202020204" pitchFamily="34" charset="0"/>
              <a:cs typeface="Arial" panose="020B0604020202020204" pitchFamily="34" charset="0"/>
            </a:endParaRPr>
          </a:p>
          <a:p>
            <a:pPr marL="216000" indent="0" eaLnBrk="1" hangingPunct="1">
              <a:lnSpc>
                <a:spcPct val="100000"/>
              </a:lnSpc>
              <a:buNone/>
            </a:pPr>
            <a:r>
              <a:rPr lang="vi-VN" sz="2400" dirty="0" smtClean="0">
                <a:solidFill>
                  <a:schemeClr val="bg2"/>
                </a:solidFill>
                <a:latin typeface="Arial" panose="020B0604020202020204" pitchFamily="34" charset="0"/>
                <a:cs typeface="Arial" panose="020B0604020202020204" pitchFamily="34" charset="0"/>
              </a:rPr>
              <a:t>Sudska </a:t>
            </a:r>
            <a:r>
              <a:rPr lang="vi-VN" sz="2400" dirty="0">
                <a:solidFill>
                  <a:schemeClr val="bg2"/>
                </a:solidFill>
                <a:latin typeface="Arial" panose="020B0604020202020204" pitchFamily="34" charset="0"/>
                <a:cs typeface="Arial" panose="020B0604020202020204" pitchFamily="34" charset="0"/>
              </a:rPr>
              <a:t>odluka koja je potvrđena kao europski nalog za izvršenje u državama članicama podrijetla, priznaje se i izvršiva je u drugim državama članicama bez potrebe potvrđivanja izvršivosti i bez mogućnosti osporavanja njezina priznavanja.</a:t>
            </a:r>
            <a:endParaRPr sz="1600" b="1" dirty="0">
              <a:solidFill>
                <a:schemeClr val="accent6"/>
              </a:solidFill>
            </a:endParaRPr>
          </a:p>
        </p:txBody>
      </p:sp>
    </p:spTree>
    <p:extLst>
      <p:ext uri="{BB962C8B-B14F-4D97-AF65-F5344CB8AC3E}">
        <p14:creationId xmlns:p14="http://schemas.microsoft.com/office/powerpoint/2010/main" val="2433149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74570" y="130628"/>
            <a:ext cx="5661925" cy="6161605"/>
          </a:xfrm>
          <a:prstGeom prst="rect">
            <a:avLst/>
          </a:prstGeom>
        </p:spPr>
        <p:txBody>
          <a:bodyPr spcFirstLastPara="1" wrap="square" lIns="91425" tIns="91425" rIns="91425" bIns="91425" anchor="t" anchorCtr="0">
            <a:noAutofit/>
          </a:bodyPr>
          <a:lstStyle/>
          <a:p>
            <a:pPr marL="216000" indent="0" eaLnBrk="1" hangingPunct="1">
              <a:lnSpc>
                <a:spcPct val="100000"/>
              </a:lnSpc>
              <a:buNone/>
            </a:pPr>
            <a:r>
              <a:rPr lang="en-US" sz="2400" dirty="0" smtClean="0">
                <a:solidFill>
                  <a:schemeClr val="bg2"/>
                </a:solidFill>
                <a:latin typeface="Arial" panose="020B0604020202020204" pitchFamily="34" charset="0"/>
                <a:cs typeface="Arial" panose="020B0604020202020204" pitchFamily="34" charset="0"/>
              </a:rPr>
              <a:t>6 </a:t>
            </a:r>
            <a:r>
              <a:rPr lang="en-US" sz="2400" dirty="0" err="1" smtClean="0">
                <a:solidFill>
                  <a:schemeClr val="bg2"/>
                </a:solidFill>
                <a:latin typeface="Arial" panose="020B0604020202020204" pitchFamily="34" charset="0"/>
                <a:cs typeface="Arial" panose="020B0604020202020204" pitchFamily="34" charset="0"/>
              </a:rPr>
              <a:t>obrazaca</a:t>
            </a:r>
            <a:r>
              <a:rPr lang="en-US" sz="2400" dirty="0" smtClean="0">
                <a:solidFill>
                  <a:schemeClr val="bg2"/>
                </a:solidFill>
                <a:latin typeface="Arial" panose="020B0604020202020204" pitchFamily="34" charset="0"/>
                <a:cs typeface="Arial" panose="020B0604020202020204" pitchFamily="34" charset="0"/>
              </a:rPr>
              <a:t> - </a:t>
            </a:r>
            <a:r>
              <a:rPr lang="en-US" sz="1800" dirty="0" smtClean="0">
                <a:solidFill>
                  <a:schemeClr val="bg2"/>
                </a:solidFill>
                <a:latin typeface="Arial" panose="020B0604020202020204" pitchFamily="34" charset="0"/>
                <a:cs typeface="Arial" panose="020B0604020202020204" pitchFamily="34" charset="0"/>
                <a:hlinkClick r:id="rId3"/>
              </a:rPr>
              <a:t>https</a:t>
            </a:r>
            <a:r>
              <a:rPr lang="en-US" sz="1800" dirty="0">
                <a:solidFill>
                  <a:schemeClr val="bg2"/>
                </a:solidFill>
                <a:latin typeface="Arial" panose="020B0604020202020204" pitchFamily="34" charset="0"/>
                <a:cs typeface="Arial" panose="020B0604020202020204" pitchFamily="34" charset="0"/>
                <a:hlinkClick r:id="rId3"/>
              </a:rPr>
              <a:t>://</a:t>
            </a:r>
            <a:r>
              <a:rPr lang="en-US" sz="1800" dirty="0" smtClean="0">
                <a:solidFill>
                  <a:schemeClr val="bg2"/>
                </a:solidFill>
                <a:latin typeface="Arial" panose="020B0604020202020204" pitchFamily="34" charset="0"/>
                <a:cs typeface="Arial" panose="020B0604020202020204" pitchFamily="34" charset="0"/>
                <a:hlinkClick r:id="rId3"/>
              </a:rPr>
              <a:t>e-justice.europa.eu/270/HR/european_enforcement_order_forms</a:t>
            </a:r>
            <a:endParaRPr lang="en-US" sz="1800" dirty="0" smtClean="0">
              <a:solidFill>
                <a:schemeClr val="bg2"/>
              </a:solidFill>
              <a:latin typeface="Arial" panose="020B0604020202020204" pitchFamily="34" charset="0"/>
              <a:cs typeface="Arial" panose="020B0604020202020204" pitchFamily="34" charset="0"/>
            </a:endParaRPr>
          </a:p>
          <a:p>
            <a:pPr marL="216000" indent="0" eaLnBrk="1" hangingPunct="1">
              <a:lnSpc>
                <a:spcPct val="100000"/>
              </a:lnSpc>
              <a:buNone/>
            </a:pPr>
            <a:endParaRPr lang="en-US" sz="1800" dirty="0">
              <a:solidFill>
                <a:schemeClr val="bg2"/>
              </a:solidFill>
              <a:latin typeface="Arial" panose="020B0604020202020204" pitchFamily="34" charset="0"/>
              <a:cs typeface="Arial" panose="020B0604020202020204" pitchFamily="34" charset="0"/>
            </a:endParaRPr>
          </a:p>
          <a:p>
            <a:pPr marL="558900" indent="-342900" eaLnBrk="1" hangingPunct="1">
              <a:lnSpc>
                <a:spcPct val="100000"/>
              </a:lnSpc>
              <a:buClrTx/>
              <a:buFont typeface="Wingdings" panose="05000000000000000000" pitchFamily="2" charset="2"/>
              <a:buChar char="Ø"/>
            </a:pPr>
            <a:r>
              <a:rPr lang="vi-VN" sz="2400" dirty="0">
                <a:solidFill>
                  <a:srgbClr val="424242"/>
                </a:solidFill>
                <a:latin typeface="Arial" panose="020B0604020202020204" pitchFamily="34" charset="0"/>
                <a:cs typeface="Arial" panose="020B0604020202020204" pitchFamily="34" charset="0"/>
              </a:rPr>
              <a:t>Potvrda europskog naloga za izvršenje - sudska odluka</a:t>
            </a:r>
          </a:p>
          <a:p>
            <a:pPr marL="558900" indent="-342900" eaLnBrk="1" hangingPunct="1">
              <a:lnSpc>
                <a:spcPct val="100000"/>
              </a:lnSpc>
              <a:buClrTx/>
              <a:buFont typeface="Wingdings" panose="05000000000000000000" pitchFamily="2" charset="2"/>
              <a:buChar char="Ø"/>
            </a:pPr>
            <a:r>
              <a:rPr lang="vi-VN" sz="2400" dirty="0">
                <a:solidFill>
                  <a:srgbClr val="424242"/>
                </a:solidFill>
                <a:latin typeface="Arial" panose="020B0604020202020204" pitchFamily="34" charset="0"/>
                <a:cs typeface="Arial" panose="020B0604020202020204" pitchFamily="34" charset="0"/>
              </a:rPr>
              <a:t>Potvrda europskog naloga za izvršenje – sudska nagodba</a:t>
            </a:r>
          </a:p>
          <a:p>
            <a:pPr marL="558900" indent="-342900" eaLnBrk="1" hangingPunct="1">
              <a:lnSpc>
                <a:spcPct val="100000"/>
              </a:lnSpc>
              <a:buClrTx/>
              <a:buFont typeface="Wingdings" panose="05000000000000000000" pitchFamily="2" charset="2"/>
              <a:buChar char="Ø"/>
            </a:pPr>
            <a:r>
              <a:rPr lang="vi-VN" sz="2400" dirty="0">
                <a:solidFill>
                  <a:srgbClr val="424242"/>
                </a:solidFill>
                <a:latin typeface="Arial" panose="020B0604020202020204" pitchFamily="34" charset="0"/>
                <a:cs typeface="Arial" panose="020B0604020202020204" pitchFamily="34" charset="0"/>
              </a:rPr>
              <a:t>Potvrda europskog naloga za izvršenje – javna isprava</a:t>
            </a:r>
          </a:p>
          <a:p>
            <a:pPr marL="558900" indent="-342900" eaLnBrk="1" hangingPunct="1">
              <a:lnSpc>
                <a:spcPct val="100000"/>
              </a:lnSpc>
              <a:buClrTx/>
              <a:buFont typeface="Wingdings" panose="05000000000000000000" pitchFamily="2" charset="2"/>
              <a:buChar char="Ø"/>
            </a:pPr>
            <a:r>
              <a:rPr lang="vi-VN" sz="2400" dirty="0">
                <a:solidFill>
                  <a:srgbClr val="424242"/>
                </a:solidFill>
                <a:latin typeface="Arial" panose="020B0604020202020204" pitchFamily="34" charset="0"/>
                <a:cs typeface="Arial" panose="020B0604020202020204" pitchFamily="34" charset="0"/>
              </a:rPr>
              <a:t>Potvrda o neizvršivosti ili o ograničenju izvršivosti</a:t>
            </a:r>
          </a:p>
          <a:p>
            <a:pPr marL="558900" indent="-342900" eaLnBrk="1" hangingPunct="1">
              <a:lnSpc>
                <a:spcPct val="100000"/>
              </a:lnSpc>
              <a:buClrTx/>
              <a:buFont typeface="Wingdings" panose="05000000000000000000" pitchFamily="2" charset="2"/>
              <a:buChar char="Ø"/>
            </a:pPr>
            <a:r>
              <a:rPr lang="vi-VN" sz="2400" dirty="0">
                <a:solidFill>
                  <a:srgbClr val="424242"/>
                </a:solidFill>
                <a:latin typeface="Arial" panose="020B0604020202020204" pitchFamily="34" charset="0"/>
                <a:cs typeface="Arial" panose="020B0604020202020204" pitchFamily="34" charset="0"/>
              </a:rPr>
              <a:t>Zamjenska potvrda europskog naloga za izvršenje nakon ispitivanja sudske odluke</a:t>
            </a:r>
          </a:p>
          <a:p>
            <a:pPr marL="558900" indent="-342900" eaLnBrk="1" hangingPunct="1">
              <a:lnSpc>
                <a:spcPct val="100000"/>
              </a:lnSpc>
              <a:buClrTx/>
              <a:buFont typeface="Wingdings" panose="05000000000000000000" pitchFamily="2" charset="2"/>
              <a:buChar char="Ø"/>
            </a:pPr>
            <a:r>
              <a:rPr lang="vi-VN" sz="2400" dirty="0">
                <a:solidFill>
                  <a:srgbClr val="424242"/>
                </a:solidFill>
                <a:latin typeface="Arial" panose="020B0604020202020204" pitchFamily="34" charset="0"/>
                <a:cs typeface="Arial" panose="020B0604020202020204" pitchFamily="34" charset="0"/>
              </a:rPr>
              <a:t>Prijedlog za ispravak ili povlačenje potvrde europskog naloga za izvršenje</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3396924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74570" y="0"/>
            <a:ext cx="5661925" cy="6292233"/>
          </a:xfrm>
          <a:prstGeom prst="rect">
            <a:avLst/>
          </a:prstGeom>
        </p:spPr>
        <p:txBody>
          <a:bodyPr spcFirstLastPara="1" wrap="square" lIns="91425" tIns="91425" rIns="91425" bIns="91425" anchor="t" anchorCtr="0">
            <a:noAutofit/>
          </a:bodyPr>
          <a:lstStyle/>
          <a:p>
            <a:pPr algn="just" eaLnBrk="1" hangingPunct="1">
              <a:lnSpc>
                <a:spcPct val="100000"/>
              </a:lnSpc>
              <a:spcBef>
                <a:spcPct val="0"/>
              </a:spcBef>
              <a:buFont typeface="Arial" panose="020B0604020202020204" pitchFamily="34" charset="0"/>
              <a:buNone/>
            </a:pPr>
            <a:r>
              <a:rPr lang="hr-HR" sz="2400" dirty="0">
                <a:solidFill>
                  <a:schemeClr val="bg2"/>
                </a:solidFill>
                <a:latin typeface="Arial" panose="020B0604020202020204" pitchFamily="34" charset="0"/>
                <a:ea typeface="Times New Roman" panose="02020603050405020304" pitchFamily="18" charset="0"/>
                <a:cs typeface="Arial" panose="020B0604020202020204" pitchFamily="34" charset="0"/>
              </a:rPr>
              <a:t>Ne može svaka odluka suda biti potvrđena kao europski naloga za izvršenje već samo ako</a:t>
            </a:r>
            <a:r>
              <a:rPr lang="hr-HR" sz="2200" dirty="0">
                <a:solidFill>
                  <a:schemeClr val="bg2"/>
                </a:solidFill>
                <a:latin typeface="Arial" panose="020B0604020202020204" pitchFamily="34" charset="0"/>
                <a:ea typeface="Times New Roman" panose="02020603050405020304" pitchFamily="18" charset="0"/>
                <a:cs typeface="Arial" panose="020B0604020202020204" pitchFamily="34" charset="0"/>
              </a:rPr>
              <a:t>:</a:t>
            </a:r>
          </a:p>
          <a:p>
            <a:pPr algn="just" eaLnBrk="1" hangingPunct="1">
              <a:lnSpc>
                <a:spcPct val="100000"/>
              </a:lnSpc>
              <a:spcBef>
                <a:spcPct val="0"/>
              </a:spcBef>
              <a:buFont typeface="Arial" panose="020B0604020202020204" pitchFamily="34" charset="0"/>
              <a:buNone/>
            </a:pPr>
            <a:r>
              <a:rPr lang="hr-HR" sz="2200" dirty="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algn="just" eaLnBrk="1" hangingPunct="1">
              <a:lnSpc>
                <a:spcPct val="100000"/>
              </a:lnSpc>
              <a:spcBef>
                <a:spcPct val="0"/>
              </a:spcBef>
              <a:buClrTx/>
              <a:buFont typeface="Wingdings" panose="05000000000000000000" pitchFamily="2" charset="2"/>
              <a:buChar char="Ø"/>
            </a:pPr>
            <a:r>
              <a:rPr lang="hr-HR" sz="2400" dirty="0">
                <a:solidFill>
                  <a:schemeClr val="bg2"/>
                </a:solidFill>
                <a:latin typeface="Arial" panose="020B0604020202020204" pitchFamily="34" charset="0"/>
                <a:ea typeface="Times New Roman" panose="02020603050405020304" pitchFamily="18" charset="0"/>
                <a:cs typeface="Arial" panose="020B0604020202020204" pitchFamily="34" charset="0"/>
              </a:rPr>
              <a:t>   je izvršiva u državi članici podrijetla</a:t>
            </a:r>
          </a:p>
          <a:p>
            <a:pPr algn="just" eaLnBrk="1" hangingPunct="1">
              <a:lnSpc>
                <a:spcPct val="100000"/>
              </a:lnSpc>
              <a:spcBef>
                <a:spcPct val="0"/>
              </a:spcBef>
              <a:buClrTx/>
              <a:buFont typeface="Wingdings" panose="05000000000000000000" pitchFamily="2" charset="2"/>
              <a:buChar char="Ø"/>
            </a:pPr>
            <a:r>
              <a:rPr lang="hr-HR" sz="2400" dirty="0">
                <a:solidFill>
                  <a:schemeClr val="bg2"/>
                </a:solidFill>
                <a:latin typeface="Arial" panose="020B0604020202020204" pitchFamily="34" charset="0"/>
                <a:ea typeface="Times New Roman" panose="02020603050405020304" pitchFamily="18" charset="0"/>
                <a:cs typeface="Arial" panose="020B0604020202020204" pitchFamily="34" charset="0"/>
              </a:rPr>
              <a:t>   ako nije u sukobu s pravilima o nadležnosti iz Uredbe Bruxelles I</a:t>
            </a:r>
          </a:p>
          <a:p>
            <a:pPr algn="just" eaLnBrk="1" hangingPunct="1">
              <a:lnSpc>
                <a:spcPct val="100000"/>
              </a:lnSpc>
              <a:spcBef>
                <a:spcPct val="0"/>
              </a:spcBef>
              <a:buClrTx/>
              <a:buFont typeface="Wingdings" panose="05000000000000000000" pitchFamily="2" charset="2"/>
              <a:buChar char="Ø"/>
            </a:pPr>
            <a:r>
              <a:rPr lang="hr-HR" sz="2400" dirty="0">
                <a:solidFill>
                  <a:schemeClr val="bg2"/>
                </a:solidFill>
                <a:latin typeface="Arial" panose="020B0604020202020204" pitchFamily="34" charset="0"/>
                <a:ea typeface="Times New Roman" panose="02020603050405020304" pitchFamily="18" charset="0"/>
                <a:cs typeface="Arial" panose="020B0604020202020204" pitchFamily="34" charset="0"/>
              </a:rPr>
              <a:t>   ako je tražbina nesporna </a:t>
            </a:r>
          </a:p>
          <a:p>
            <a:pPr algn="just" eaLnBrk="1" hangingPunct="1">
              <a:lnSpc>
                <a:spcPct val="100000"/>
              </a:lnSpc>
              <a:spcBef>
                <a:spcPct val="0"/>
              </a:spcBef>
              <a:buClrTx/>
              <a:buFont typeface="Wingdings" panose="05000000000000000000" pitchFamily="2" charset="2"/>
              <a:buChar char="Ø"/>
            </a:pPr>
            <a:r>
              <a:rPr lang="hr-HR" sz="2400" dirty="0">
                <a:solidFill>
                  <a:schemeClr val="bg2"/>
                </a:solidFill>
                <a:latin typeface="Arial" panose="020B0604020202020204" pitchFamily="34" charset="0"/>
                <a:ea typeface="Times New Roman" panose="02020603050405020304" pitchFamily="18" charset="0"/>
                <a:cs typeface="Arial" panose="020B0604020202020204" pitchFamily="34" charset="0"/>
              </a:rPr>
              <a:t>   ako je sudska odluka donesena u državi članici stalnog boravišta dužnika–potrošača u slučaju kada je dužnik potrošač</a:t>
            </a:r>
          </a:p>
          <a:p>
            <a:pPr algn="just" eaLnBrk="1" hangingPunct="1">
              <a:lnSpc>
                <a:spcPct val="100000"/>
              </a:lnSpc>
              <a:spcBef>
                <a:spcPts val="600"/>
              </a:spcBef>
              <a:buFont typeface="Arial" panose="020B0604020202020204" pitchFamily="34" charset="0"/>
              <a:buNone/>
            </a:pPr>
            <a:endParaRPr lang="hr-HR" sz="2000" dirty="0">
              <a:latin typeface="Arial" panose="020B0604020202020204" pitchFamily="34" charset="0"/>
              <a:ea typeface="Times New Roman" panose="02020603050405020304" pitchFamily="18" charset="0"/>
              <a:cs typeface="Arial" panose="020B0604020202020204" pitchFamily="34" charset="0"/>
            </a:endParaRPr>
          </a:p>
          <a:p>
            <a:pPr algn="just" eaLnBrk="1" hangingPunct="1">
              <a:lnSpc>
                <a:spcPct val="100000"/>
              </a:lnSpc>
              <a:spcBef>
                <a:spcPct val="0"/>
              </a:spcBef>
              <a:buFont typeface="Arial" panose="020B0604020202020204" pitchFamily="34" charset="0"/>
              <a:buNone/>
            </a:pPr>
            <a:r>
              <a:rPr lang="hr-HR" sz="2000" dirty="0">
                <a:latin typeface="Arial" panose="020B0604020202020204" pitchFamily="34" charset="0"/>
                <a:ea typeface="Times New Roman" panose="02020603050405020304" pitchFamily="18" charset="0"/>
                <a:cs typeface="Arial" panose="020B0604020202020204" pitchFamily="34" charset="0"/>
              </a:rPr>
              <a:t>- </a:t>
            </a:r>
            <a:r>
              <a:rPr lang="hr-HR" sz="2400" dirty="0">
                <a:solidFill>
                  <a:srgbClr val="FF0000"/>
                </a:solidFill>
                <a:latin typeface="Arial" panose="020B0604020202020204" pitchFamily="34" charset="0"/>
                <a:ea typeface="Times New Roman" panose="02020603050405020304" pitchFamily="18" charset="0"/>
                <a:cs typeface="Arial" panose="020B0604020202020204" pitchFamily="34" charset="0"/>
              </a:rPr>
              <a:t>Zahtjeva se dokaz o urednoj dostavi dužniku obavijesti o tužbi sa dokazima i upozorenjem o posljedicama propuštanja</a:t>
            </a:r>
            <a:endParaRPr lang="hr-HR" sz="2000" dirty="0">
              <a:latin typeface="Arial" panose="020B0604020202020204" pitchFamily="34" charset="0"/>
              <a:ea typeface="Times New Roman" panose="02020603050405020304" pitchFamily="18" charset="0"/>
              <a:cs typeface="Arial" panose="020B0604020202020204" pitchFamily="34" charset="0"/>
            </a:endParaRP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120569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374570" y="0"/>
            <a:ext cx="5661925" cy="6292233"/>
          </a:xfrm>
          <a:prstGeom prst="rect">
            <a:avLst/>
          </a:prstGeom>
        </p:spPr>
        <p:txBody>
          <a:bodyPr spcFirstLastPara="1" wrap="square" lIns="91425" tIns="91425" rIns="91425" bIns="91425" anchor="t" anchorCtr="0">
            <a:noAutofit/>
          </a:bodyPr>
          <a:lstStyle/>
          <a:p>
            <a:pPr marL="144000" indent="0">
              <a:lnSpc>
                <a:spcPct val="100000"/>
              </a:lnSpc>
              <a:buClrTx/>
              <a:buNone/>
              <a:defRPr/>
            </a:pPr>
            <a:r>
              <a:rPr lang="en-US" sz="2400" dirty="0" smtClean="0">
                <a:solidFill>
                  <a:schemeClr val="bg2"/>
                </a:solidFill>
                <a:latin typeface="Arial" panose="020B0604020202020204" pitchFamily="34" charset="0"/>
                <a:cs typeface="Arial" panose="020B0604020202020204" pitchFamily="34" charset="0"/>
              </a:rPr>
              <a:t>T</a:t>
            </a:r>
            <a:r>
              <a:rPr lang="hr-HR" sz="2400" dirty="0" err="1" smtClean="0">
                <a:solidFill>
                  <a:schemeClr val="bg2"/>
                </a:solidFill>
                <a:latin typeface="Arial" panose="020B0604020202020204" pitchFamily="34" charset="0"/>
                <a:cs typeface="Arial" panose="020B0604020202020204" pitchFamily="34" charset="0"/>
              </a:rPr>
              <a:t>ražbina</a:t>
            </a:r>
            <a:r>
              <a:rPr lang="hr-HR" sz="2400" dirty="0" smtClean="0">
                <a:solidFill>
                  <a:schemeClr val="bg2"/>
                </a:solidFill>
                <a:latin typeface="Arial" panose="020B0604020202020204" pitchFamily="34" charset="0"/>
                <a:cs typeface="Arial" panose="020B0604020202020204" pitchFamily="34" charset="0"/>
              </a:rPr>
              <a:t> </a:t>
            </a:r>
            <a:r>
              <a:rPr lang="hr-HR" sz="2400" dirty="0">
                <a:solidFill>
                  <a:schemeClr val="bg2"/>
                </a:solidFill>
                <a:latin typeface="Arial" panose="020B0604020202020204" pitchFamily="34" charset="0"/>
                <a:cs typeface="Arial" panose="020B0604020202020204" pitchFamily="34" charset="0"/>
              </a:rPr>
              <a:t>se smatra nespornom ako</a:t>
            </a:r>
            <a:r>
              <a:rPr lang="hr-HR" sz="2400" dirty="0" smtClean="0">
                <a:solidFill>
                  <a:schemeClr val="bg2"/>
                </a:solidFill>
                <a:latin typeface="Arial" panose="020B0604020202020204" pitchFamily="34" charset="0"/>
                <a:cs typeface="Arial" panose="020B0604020202020204" pitchFamily="34" charset="0"/>
              </a:rPr>
              <a:t>:</a:t>
            </a:r>
            <a:endParaRPr lang="en-US" sz="2400" dirty="0" smtClean="0">
              <a:solidFill>
                <a:schemeClr val="bg2"/>
              </a:solidFill>
              <a:latin typeface="Arial" panose="020B0604020202020204" pitchFamily="34" charset="0"/>
              <a:cs typeface="Arial" panose="020B0604020202020204" pitchFamily="34" charset="0"/>
            </a:endParaRPr>
          </a:p>
          <a:p>
            <a:pPr marL="144000" indent="0">
              <a:lnSpc>
                <a:spcPct val="100000"/>
              </a:lnSpc>
              <a:buClrTx/>
              <a:buNone/>
              <a:defRPr/>
            </a:pPr>
            <a:endParaRPr lang="hr-HR" sz="2400" dirty="0">
              <a:solidFill>
                <a:schemeClr val="bg2"/>
              </a:solidFill>
              <a:latin typeface="Arial" panose="020B0604020202020204" pitchFamily="34" charset="0"/>
              <a:cs typeface="Arial" panose="020B0604020202020204" pitchFamily="34" charset="0"/>
            </a:endParaRPr>
          </a:p>
          <a:p>
            <a:pPr marL="180000" lvl="1" indent="0">
              <a:lnSpc>
                <a:spcPct val="100000"/>
              </a:lnSpc>
              <a:spcBef>
                <a:spcPts val="0"/>
              </a:spcBef>
              <a:buClrTx/>
              <a:buFont typeface="Arial" panose="020B0604020202020204" pitchFamily="34" charset="0"/>
              <a:buChar char="–"/>
              <a:defRPr/>
            </a:pPr>
            <a:r>
              <a:rPr lang="hr-HR" sz="2000" dirty="0">
                <a:solidFill>
                  <a:schemeClr val="bg2"/>
                </a:solidFill>
                <a:latin typeface="Arial" panose="020B0604020202020204" pitchFamily="34" charset="0"/>
                <a:cs typeface="Arial" panose="020B0604020202020204" pitchFamily="34" charset="0"/>
              </a:rPr>
              <a:t> se dužnik izrijekom </a:t>
            </a:r>
            <a:r>
              <a:rPr lang="hr-HR" sz="2000" dirty="0">
                <a:solidFill>
                  <a:srgbClr val="FF0000"/>
                </a:solidFill>
                <a:latin typeface="Arial" panose="020B0604020202020204" pitchFamily="34" charset="0"/>
                <a:cs typeface="Arial" panose="020B0604020202020204" pitchFamily="34" charset="0"/>
              </a:rPr>
              <a:t>usuglasio</a:t>
            </a:r>
            <a:r>
              <a:rPr lang="hr-HR" sz="2000" dirty="0">
                <a:solidFill>
                  <a:schemeClr val="bg2"/>
                </a:solidFill>
                <a:latin typeface="Arial" panose="020B0604020202020204" pitchFamily="34" charset="0"/>
                <a:cs typeface="Arial" panose="020B0604020202020204" pitchFamily="34" charset="0"/>
              </a:rPr>
              <a:t> s tražbinom </a:t>
            </a:r>
            <a:r>
              <a:rPr lang="hr-HR" sz="2000" dirty="0">
                <a:solidFill>
                  <a:srgbClr val="FF0000"/>
                </a:solidFill>
                <a:latin typeface="Arial" panose="020B0604020202020204" pitchFamily="34" charset="0"/>
                <a:cs typeface="Arial" panose="020B0604020202020204" pitchFamily="34" charset="0"/>
              </a:rPr>
              <a:t>priznajući ju ili putem nagodbe </a:t>
            </a:r>
            <a:r>
              <a:rPr lang="hr-HR" sz="2000" dirty="0">
                <a:solidFill>
                  <a:schemeClr val="bg2"/>
                </a:solidFill>
                <a:latin typeface="Arial" panose="020B0604020202020204" pitchFamily="34" charset="0"/>
                <a:cs typeface="Arial" panose="020B0604020202020204" pitchFamily="34" charset="0"/>
              </a:rPr>
              <a:t>koju je potvrdio sud ili je sklopljena pred sudom tijekom postupka ili</a:t>
            </a:r>
          </a:p>
          <a:p>
            <a:pPr marL="180000" lvl="1" indent="0">
              <a:lnSpc>
                <a:spcPct val="100000"/>
              </a:lnSpc>
              <a:spcBef>
                <a:spcPts val="0"/>
              </a:spcBef>
              <a:buClrTx/>
              <a:buFont typeface="Arial" panose="020B0604020202020204" pitchFamily="34" charset="0"/>
              <a:buChar char="–"/>
              <a:defRPr/>
            </a:pPr>
            <a:r>
              <a:rPr lang="hr-HR" sz="2000" dirty="0">
                <a:solidFill>
                  <a:schemeClr val="bg2"/>
                </a:solidFill>
                <a:latin typeface="Arial" panose="020B0604020202020204" pitchFamily="34" charset="0"/>
                <a:cs typeface="Arial" panose="020B0604020202020204" pitchFamily="34" charset="0"/>
              </a:rPr>
              <a:t> dužnik nikada </a:t>
            </a:r>
            <a:r>
              <a:rPr lang="hr-HR" sz="2000" dirty="0">
                <a:solidFill>
                  <a:srgbClr val="FF0000"/>
                </a:solidFill>
                <a:latin typeface="Arial" panose="020B0604020202020204" pitchFamily="34" charset="0"/>
                <a:cs typeface="Arial" panose="020B0604020202020204" pitchFamily="34" charset="0"/>
              </a:rPr>
              <a:t>nije osporio tražbinu</a:t>
            </a:r>
            <a:r>
              <a:rPr lang="hr-HR" sz="2000" dirty="0">
                <a:solidFill>
                  <a:schemeClr val="bg2"/>
                </a:solidFill>
                <a:latin typeface="Arial" panose="020B0604020202020204" pitchFamily="34" charset="0"/>
                <a:cs typeface="Arial" panose="020B0604020202020204" pitchFamily="34" charset="0"/>
              </a:rPr>
              <a:t>, u skladu s odgovarajućim </a:t>
            </a:r>
            <a:r>
              <a:rPr lang="hr-HR" sz="2000" dirty="0" err="1">
                <a:solidFill>
                  <a:schemeClr val="bg2"/>
                </a:solidFill>
                <a:latin typeface="Arial" panose="020B0604020202020204" pitchFamily="34" charset="0"/>
                <a:cs typeface="Arial" panose="020B0604020202020204" pitchFamily="34" charset="0"/>
              </a:rPr>
              <a:t>postupovnim</a:t>
            </a:r>
            <a:r>
              <a:rPr lang="hr-HR" sz="2000" dirty="0">
                <a:solidFill>
                  <a:schemeClr val="bg2"/>
                </a:solidFill>
                <a:latin typeface="Arial" panose="020B0604020202020204" pitchFamily="34" charset="0"/>
                <a:cs typeface="Arial" panose="020B0604020202020204" pitchFamily="34" charset="0"/>
              </a:rPr>
              <a:t> pravilima, prema pravu države članice podrijetla, u tijeku sudskog postupka ili</a:t>
            </a:r>
          </a:p>
          <a:p>
            <a:pPr marL="180000" lvl="1" indent="0">
              <a:lnSpc>
                <a:spcPct val="100000"/>
              </a:lnSpc>
              <a:spcBef>
                <a:spcPts val="0"/>
              </a:spcBef>
              <a:buClrTx/>
              <a:buFont typeface="Arial" panose="020B0604020202020204" pitchFamily="34" charset="0"/>
              <a:buChar char="–"/>
              <a:defRPr/>
            </a:pPr>
            <a:r>
              <a:rPr lang="hr-HR" sz="2000" dirty="0">
                <a:solidFill>
                  <a:schemeClr val="bg2"/>
                </a:solidFill>
                <a:latin typeface="Arial" panose="020B0604020202020204" pitchFamily="34" charset="0"/>
                <a:cs typeface="Arial" panose="020B0604020202020204" pitchFamily="34" charset="0"/>
              </a:rPr>
              <a:t> dužnik </a:t>
            </a:r>
            <a:r>
              <a:rPr lang="hr-HR" sz="2000" dirty="0">
                <a:solidFill>
                  <a:srgbClr val="FF0000"/>
                </a:solidFill>
                <a:latin typeface="Arial" panose="020B0604020202020204" pitchFamily="34" charset="0"/>
                <a:cs typeface="Arial" panose="020B0604020202020204" pitchFamily="34" charset="0"/>
              </a:rPr>
              <a:t>je izostao s ročišta </a:t>
            </a:r>
            <a:r>
              <a:rPr lang="hr-HR" sz="2000" dirty="0">
                <a:solidFill>
                  <a:schemeClr val="bg2"/>
                </a:solidFill>
                <a:latin typeface="Arial" panose="020B0604020202020204" pitchFamily="34" charset="0"/>
                <a:cs typeface="Arial" panose="020B0604020202020204" pitchFamily="34" charset="0"/>
              </a:rPr>
              <a:t>ili nije bio zastupan na ročištu o predmetnoj tražbini, nakon što je prvotno osporio tražbinu tijekom sudskog postupka, pod uvjetom da takvo postupanje podrazumijeva prešutno priznavanje tražbine ili činjenica koje navodi vjerovnik u skladu s pravom države članice podrijetla ili</a:t>
            </a:r>
          </a:p>
          <a:p>
            <a:pPr marL="180000" lvl="1" indent="0">
              <a:lnSpc>
                <a:spcPct val="100000"/>
              </a:lnSpc>
              <a:spcBef>
                <a:spcPts val="0"/>
              </a:spcBef>
              <a:buClrTx/>
              <a:buFont typeface="Arial" panose="020B0604020202020204" pitchFamily="34" charset="0"/>
              <a:buChar char="–"/>
              <a:defRPr/>
            </a:pPr>
            <a:r>
              <a:rPr lang="hr-HR" sz="2000" dirty="0">
                <a:solidFill>
                  <a:schemeClr val="bg2"/>
                </a:solidFill>
                <a:latin typeface="Arial" panose="020B0604020202020204" pitchFamily="34" charset="0"/>
                <a:cs typeface="Arial" panose="020B0604020202020204" pitchFamily="34" charset="0"/>
              </a:rPr>
              <a:t>dužnik </a:t>
            </a:r>
            <a:r>
              <a:rPr lang="hr-HR" sz="2000" dirty="0">
                <a:solidFill>
                  <a:srgbClr val="FF0000"/>
                </a:solidFill>
                <a:latin typeface="Arial" panose="020B0604020202020204" pitchFamily="34" charset="0"/>
                <a:cs typeface="Arial" panose="020B0604020202020204" pitchFamily="34" charset="0"/>
              </a:rPr>
              <a:t>izričito prihvaća tražbinu u autentičnoj ispravi</a:t>
            </a:r>
            <a:endParaRPr lang="hr-HR" sz="2400" dirty="0">
              <a:solidFill>
                <a:srgbClr val="FF0000"/>
              </a:solidFill>
              <a:latin typeface="Arial" panose="020B0604020202020204" pitchFamily="34" charset="0"/>
              <a:cs typeface="Arial" panose="020B0604020202020204" pitchFamily="34" charset="0"/>
            </a:endParaRP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2311083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a:spLocks noGrp="1"/>
          </p:cNvSpPr>
          <p:nvPr>
            <p:ph type="title"/>
          </p:nvPr>
        </p:nvSpPr>
        <p:spPr>
          <a:xfrm>
            <a:off x="226075" y="414333"/>
            <a:ext cx="2808000" cy="94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b="1" dirty="0"/>
          </a:p>
        </p:txBody>
      </p:sp>
      <p:sp>
        <p:nvSpPr>
          <p:cNvPr id="165" name="Google Shape;165;p32"/>
          <p:cNvSpPr txBox="1">
            <a:spLocks noGrp="1"/>
          </p:cNvSpPr>
          <p:nvPr>
            <p:ph type="body" idx="1"/>
          </p:nvPr>
        </p:nvSpPr>
        <p:spPr>
          <a:xfrm>
            <a:off x="1" y="1360333"/>
            <a:ext cx="3034075" cy="4812000"/>
          </a:xfrm>
          <a:prstGeom prst="rect">
            <a:avLst/>
          </a:prstGeom>
        </p:spPr>
        <p:txBody>
          <a:bodyPr spcFirstLastPara="1" wrap="square" lIns="91425" tIns="91425" rIns="91425" bIns="91425" anchor="t" anchorCtr="0">
            <a:noAutofit/>
          </a:bodyPr>
          <a:lstStyle/>
          <a:p>
            <a:pPr marL="0" lvl="0" indent="0">
              <a:spcBef>
                <a:spcPts val="1600"/>
              </a:spcBef>
              <a:spcAft>
                <a:spcPts val="1600"/>
              </a:spcAft>
              <a:buNone/>
            </a:pPr>
            <a:r>
              <a:rPr lang="en-US" sz="1800" b="1" dirty="0" err="1" smtClean="0">
                <a:solidFill>
                  <a:srgbClr val="000000"/>
                </a:solidFill>
              </a:rPr>
              <a:t>Uredba</a:t>
            </a:r>
            <a:r>
              <a:rPr lang="en-US" sz="1800" b="1" dirty="0" smtClean="0">
                <a:solidFill>
                  <a:srgbClr val="000000"/>
                </a:solidFill>
              </a:rPr>
              <a:t> </a:t>
            </a:r>
            <a:r>
              <a:rPr lang="en-US" sz="1800" b="1" dirty="0">
                <a:solidFill>
                  <a:srgbClr val="000000"/>
                </a:solidFill>
              </a:rPr>
              <a:t>(EZ) br. 805/2004 </a:t>
            </a:r>
            <a:r>
              <a:rPr lang="en-US" sz="1800" b="1" dirty="0" smtClean="0">
                <a:solidFill>
                  <a:srgbClr val="000000"/>
                </a:solidFill>
              </a:rPr>
              <a:t> o </a:t>
            </a:r>
            <a:r>
              <a:rPr lang="en-US" sz="1800" b="1" dirty="0">
                <a:solidFill>
                  <a:srgbClr val="000000"/>
                </a:solidFill>
              </a:rPr>
              <a:t>u</a:t>
            </a:r>
            <a:r>
              <a:rPr lang="vi-VN" sz="1800" b="1" dirty="0">
                <a:solidFill>
                  <a:srgbClr val="000000"/>
                </a:solidFill>
              </a:rPr>
              <a:t>vođenju europskog naloga za izvršenje za nesporne tražbine</a:t>
            </a:r>
            <a:r>
              <a:rPr lang="en-US" sz="1800" b="1" dirty="0">
                <a:solidFill>
                  <a:srgbClr val="000000"/>
                </a:solidFill>
              </a:rPr>
              <a:t> </a:t>
            </a:r>
            <a:endParaRPr lang="en-US" sz="1800" b="1" dirty="0" smtClean="0">
              <a:solidFill>
                <a:srgbClr val="000000"/>
              </a:solidFill>
            </a:endParaRPr>
          </a:p>
          <a:p>
            <a:pPr marL="0" lvl="0" indent="0">
              <a:spcBef>
                <a:spcPts val="1600"/>
              </a:spcBef>
              <a:spcAft>
                <a:spcPts val="1600"/>
              </a:spcAft>
              <a:buNone/>
            </a:pPr>
            <a:endParaRPr lang="en-US" sz="1800" b="1" dirty="0">
              <a:solidFill>
                <a:srgbClr val="000000"/>
              </a:solidFill>
            </a:endParaRPr>
          </a:p>
          <a:p>
            <a:pPr marL="0" lvl="0" indent="0">
              <a:spcBef>
                <a:spcPts val="1600"/>
              </a:spcBef>
              <a:spcAft>
                <a:spcPts val="1600"/>
              </a:spcAft>
              <a:buNone/>
            </a:pPr>
            <a:r>
              <a:rPr lang="en-US" sz="1800" b="1" dirty="0" smtClean="0">
                <a:solidFill>
                  <a:srgbClr val="000000"/>
                </a:solidFill>
              </a:rPr>
              <a:t>- </a:t>
            </a:r>
            <a:r>
              <a:rPr lang="pl-PL" sz="1800" b="1" dirty="0">
                <a:solidFill>
                  <a:srgbClr val="000000"/>
                </a:solidFill>
              </a:rPr>
              <a:t>Nema postupka priznanja prije ovrhe</a:t>
            </a:r>
          </a:p>
          <a:p>
            <a:pPr marL="0" lvl="0" indent="0">
              <a:spcBef>
                <a:spcPts val="1600"/>
              </a:spcBef>
              <a:spcAft>
                <a:spcPts val="1600"/>
              </a:spcAft>
              <a:buNone/>
            </a:pPr>
            <a:endParaRPr lang="pl-PL" sz="1800" b="1" dirty="0">
              <a:solidFill>
                <a:srgbClr val="000000"/>
              </a:solidFill>
            </a:endParaRPr>
          </a:p>
          <a:p>
            <a:pPr marL="0" lvl="0" indent="0">
              <a:spcBef>
                <a:spcPts val="1600"/>
              </a:spcBef>
              <a:spcAft>
                <a:spcPts val="1600"/>
              </a:spcAft>
              <a:buNone/>
            </a:pPr>
            <a:r>
              <a:rPr lang="pl-PL" sz="1800" b="1" dirty="0">
                <a:solidFill>
                  <a:srgbClr val="000000"/>
                </a:solidFill>
              </a:rPr>
              <a:t>Od ulaska RH u EU</a:t>
            </a:r>
          </a:p>
          <a:p>
            <a:pPr marL="0" lvl="0" indent="0">
              <a:spcBef>
                <a:spcPts val="1600"/>
              </a:spcBef>
              <a:spcAft>
                <a:spcPts val="1600"/>
              </a:spcAft>
              <a:buNone/>
            </a:pPr>
            <a:endParaRPr lang="en-US" sz="1800" b="1" dirty="0" smtClean="0">
              <a:solidFill>
                <a:srgbClr val="000000"/>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66" name="Google Shape;166;p32"/>
          <p:cNvSpPr txBox="1">
            <a:spLocks noGrp="1"/>
          </p:cNvSpPr>
          <p:nvPr>
            <p:ph type="body" idx="1"/>
          </p:nvPr>
        </p:nvSpPr>
        <p:spPr>
          <a:xfrm>
            <a:off x="3203848" y="0"/>
            <a:ext cx="5832647" cy="6292233"/>
          </a:xfrm>
          <a:prstGeom prst="rect">
            <a:avLst/>
          </a:prstGeom>
        </p:spPr>
        <p:txBody>
          <a:bodyPr spcFirstLastPara="1" wrap="square" lIns="91425" tIns="91425" rIns="91425" bIns="91425" anchor="t" anchorCtr="0">
            <a:noAutofit/>
          </a:bodyPr>
          <a:lstStyle/>
          <a:p>
            <a:pPr algn="just" eaLnBrk="1" hangingPunct="1">
              <a:lnSpc>
                <a:spcPct val="100000"/>
              </a:lnSpc>
              <a:spcBef>
                <a:spcPct val="0"/>
              </a:spcBef>
              <a:buFontTx/>
              <a:buChar char="-"/>
            </a:pPr>
            <a:r>
              <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S</a:t>
            </a:r>
            <a:r>
              <a:rPr lang="hr-HR" sz="2400" dirty="0" err="1" smtClean="0">
                <a:solidFill>
                  <a:schemeClr val="bg2"/>
                </a:solidFill>
                <a:latin typeface="Arial" panose="020B0604020202020204" pitchFamily="34" charset="0"/>
                <a:ea typeface="Times New Roman" panose="02020603050405020304" pitchFamily="18" charset="0"/>
                <a:cs typeface="Arial" panose="020B0604020202020204" pitchFamily="34" charset="0"/>
              </a:rPr>
              <a:t>udska</a:t>
            </a:r>
            <a:r>
              <a:rPr lang="hr-HR"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400" dirty="0">
                <a:solidFill>
                  <a:schemeClr val="bg2"/>
                </a:solidFill>
                <a:latin typeface="Arial" panose="020B0604020202020204" pitchFamily="34" charset="0"/>
                <a:ea typeface="Times New Roman" panose="02020603050405020304" pitchFamily="18" charset="0"/>
                <a:cs typeface="Arial" panose="020B0604020202020204" pitchFamily="34" charset="0"/>
              </a:rPr>
              <a:t>odluka </a:t>
            </a:r>
            <a:r>
              <a:rPr lang="en-US" sz="2400" dirty="0" err="1" smtClean="0">
                <a:solidFill>
                  <a:schemeClr val="bg2"/>
                </a:solidFill>
                <a:latin typeface="Arial" panose="020B0604020202020204" pitchFamily="34" charset="0"/>
                <a:ea typeface="Times New Roman" panose="02020603050405020304" pitchFamily="18" charset="0"/>
                <a:cs typeface="Arial" panose="020B0604020202020204" pitchFamily="34" charset="0"/>
              </a:rPr>
              <a:t>nije</a:t>
            </a:r>
            <a:r>
              <a:rPr lang="hr-HR"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400" dirty="0">
                <a:solidFill>
                  <a:schemeClr val="bg2"/>
                </a:solidFill>
                <a:latin typeface="Arial" panose="020B0604020202020204" pitchFamily="34" charset="0"/>
                <a:ea typeface="Times New Roman" panose="02020603050405020304" pitchFamily="18" charset="0"/>
                <a:cs typeface="Arial" panose="020B0604020202020204" pitchFamily="34" charset="0"/>
              </a:rPr>
              <a:t>u sukobu s pravilima o nadležnosti iz odjeljaka 3. i 6. poglavlja II. Uredbe (EZ) br. </a:t>
            </a:r>
            <a:r>
              <a:rPr lang="hr-HR"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44/2001</a:t>
            </a:r>
            <a:endPar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algn="just" eaLnBrk="1" hangingPunct="1">
              <a:lnSpc>
                <a:spcPct val="100000"/>
              </a:lnSpc>
              <a:spcBef>
                <a:spcPct val="0"/>
              </a:spcBef>
              <a:buFontTx/>
              <a:buChar char="-"/>
            </a:pPr>
            <a:r>
              <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pl-PL" sz="2400" dirty="0">
                <a:solidFill>
                  <a:schemeClr val="bg2"/>
                </a:solidFill>
                <a:latin typeface="Arial" panose="020B0604020202020204" pitchFamily="34" charset="0"/>
                <a:ea typeface="Times New Roman" panose="02020603050405020304" pitchFamily="18" charset="0"/>
                <a:cs typeface="Arial" panose="020B0604020202020204" pitchFamily="34" charset="0"/>
              </a:rPr>
              <a:t>Nadležnost u stvarima koji se odnose na </a:t>
            </a:r>
            <a:r>
              <a:rPr lang="pl-PL"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osiguranje</a:t>
            </a:r>
            <a:endPar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endParaRPr>
          </a:p>
          <a:p>
            <a:pPr algn="just" eaLnBrk="1" hangingPunct="1">
              <a:lnSpc>
                <a:spcPct val="100000"/>
              </a:lnSpc>
              <a:spcBef>
                <a:spcPct val="0"/>
              </a:spcBef>
              <a:buFontTx/>
              <a:buChar char="-"/>
            </a:pPr>
            <a:r>
              <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en-US" sz="2400" dirty="0" err="1" smtClean="0">
                <a:solidFill>
                  <a:schemeClr val="bg2"/>
                </a:solidFill>
                <a:latin typeface="Arial" panose="020B0604020202020204" pitchFamily="34" charset="0"/>
                <a:ea typeface="Times New Roman" panose="02020603050405020304" pitchFamily="18" charset="0"/>
                <a:cs typeface="Arial" panose="020B0604020202020204" pitchFamily="34" charset="0"/>
              </a:rPr>
              <a:t>Isključiva</a:t>
            </a:r>
            <a:r>
              <a:rPr lang="en-US" sz="24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chemeClr val="bg2"/>
                </a:solidFill>
                <a:latin typeface="Arial" panose="020B0604020202020204" pitchFamily="34" charset="0"/>
                <a:ea typeface="Times New Roman" panose="02020603050405020304" pitchFamily="18" charset="0"/>
                <a:cs typeface="Arial" panose="020B0604020202020204" pitchFamily="34" charset="0"/>
              </a:rPr>
              <a:t>nadležnost</a:t>
            </a:r>
            <a:endParaRPr lang="en-US" sz="2400" dirty="0">
              <a:solidFill>
                <a:schemeClr val="bg2"/>
              </a:solidFill>
              <a:latin typeface="Arial" panose="020B0604020202020204" pitchFamily="34" charset="0"/>
              <a:ea typeface="Times New Roman" panose="02020603050405020304" pitchFamily="18" charset="0"/>
              <a:cs typeface="Arial" panose="020B0604020202020204" pitchFamily="34" charset="0"/>
            </a:endParaRPr>
          </a:p>
          <a:p>
            <a:r>
              <a:rPr lang="hr-HR" sz="1400" dirty="0">
                <a:solidFill>
                  <a:schemeClr val="bg2"/>
                </a:solidFill>
              </a:rPr>
              <a:t>1. u postupcima čiji su predmet stvarna prava na nekretnine ili najam nekretnina, sudovi države članice u kojoj se nekretnina nalazi</a:t>
            </a:r>
          </a:p>
          <a:p>
            <a:r>
              <a:rPr lang="hr-HR" sz="1400" dirty="0">
                <a:solidFill>
                  <a:schemeClr val="bg2"/>
                </a:solidFill>
              </a:rPr>
              <a:t>2. u postupcima čiji je predmet valjanost osnivanja, ništavost ili prestanak trgovačkih društava ili drugih pravnih osoba ili udruženja fizičkih ili pravnih osoba, ili valjanost odluka njihovih tijela, sudovi države članice u kojoj trgovačko društvo, pravna osoba ili udruženje ima svoje sjedište. S ciljem utvrđivanja tog sjedišta, sud primjenjuje svoja pravila međunarodnog privatnog prava; </a:t>
            </a:r>
          </a:p>
          <a:p>
            <a:r>
              <a:rPr lang="hr-HR" sz="1400" dirty="0">
                <a:solidFill>
                  <a:schemeClr val="bg2"/>
                </a:solidFill>
              </a:rPr>
              <a:t>3. u postupcima čiji je predmet valjanost upisa u javne registre, sudovi države članice u kojoj se vodi registar; </a:t>
            </a:r>
          </a:p>
          <a:p>
            <a:r>
              <a:rPr lang="hr-HR" sz="1400" dirty="0">
                <a:solidFill>
                  <a:schemeClr val="bg2"/>
                </a:solidFill>
              </a:rPr>
              <a:t>4. u postupcima koji se odnose na registriranje ili valjanost patenata, zaštitnih znakova, dizajna ili druga slična prava </a:t>
            </a:r>
          </a:p>
          <a:p>
            <a:r>
              <a:rPr lang="hr-HR" sz="1400" dirty="0">
                <a:solidFill>
                  <a:schemeClr val="bg2"/>
                </a:solidFill>
              </a:rPr>
              <a:t>5. u postupcima koji se odnose na izvršenje sudskih odluka, sudovi države članice u kojoj je sudska odluka izvršena ili treba biti izvršena.</a:t>
            </a:r>
          </a:p>
          <a:p>
            <a:pPr algn="just" eaLnBrk="1" hangingPunct="1">
              <a:lnSpc>
                <a:spcPct val="100000"/>
              </a:lnSpc>
              <a:spcBef>
                <a:spcPct val="0"/>
              </a:spcBef>
              <a:buFontTx/>
              <a:buChar char="-"/>
            </a:pPr>
            <a:r>
              <a:rPr lang="hr-HR" sz="22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r>
              <a:rPr lang="hr-HR" sz="2000" dirty="0" smtClean="0">
                <a:solidFill>
                  <a:schemeClr val="bg2"/>
                </a:solidFill>
                <a:latin typeface="Arial" panose="020B0604020202020204" pitchFamily="34" charset="0"/>
                <a:ea typeface="Times New Roman" panose="02020603050405020304" pitchFamily="18" charset="0"/>
                <a:cs typeface="Arial" panose="020B0604020202020204" pitchFamily="34" charset="0"/>
              </a:rPr>
              <a:t>	</a:t>
            </a:r>
          </a:p>
          <a:p>
            <a:pPr marL="0" lvl="0" indent="0" algn="l" rtl="0">
              <a:spcBef>
                <a:spcPts val="1600"/>
              </a:spcBef>
              <a:spcAft>
                <a:spcPts val="1600"/>
              </a:spcAft>
              <a:buNone/>
            </a:pPr>
            <a:endParaRPr sz="1600" b="1" dirty="0">
              <a:solidFill>
                <a:schemeClr val="accent6"/>
              </a:solidFill>
            </a:endParaRPr>
          </a:p>
        </p:txBody>
      </p:sp>
    </p:spTree>
    <p:extLst>
      <p:ext uri="{BB962C8B-B14F-4D97-AF65-F5344CB8AC3E}">
        <p14:creationId xmlns:p14="http://schemas.microsoft.com/office/powerpoint/2010/main" val="349812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1_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ema">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4077</Words>
  <Application>Microsoft Office PowerPoint</Application>
  <PresentationFormat>Prikaz na zaslonu (4:3)</PresentationFormat>
  <Paragraphs>594</Paragraphs>
  <Slides>39</Slides>
  <Notes>28</Notes>
  <HiddenSlides>0</HiddenSlides>
  <MMClips>0</MMClips>
  <ScaleCrop>false</ScaleCrop>
  <HeadingPairs>
    <vt:vector size="4" baseType="variant">
      <vt:variant>
        <vt:lpstr>Tema</vt:lpstr>
      </vt:variant>
      <vt:variant>
        <vt:i4>5</vt:i4>
      </vt:variant>
      <vt:variant>
        <vt:lpstr>Naslovi slajdova</vt:lpstr>
      </vt:variant>
      <vt:variant>
        <vt:i4>39</vt:i4>
      </vt:variant>
    </vt:vector>
  </HeadingPairs>
  <TitlesOfParts>
    <vt:vector size="44" baseType="lpstr">
      <vt:lpstr>Office Theme</vt:lpstr>
      <vt:lpstr>Office Theme</vt:lpstr>
      <vt:lpstr>Office Theme</vt:lpstr>
      <vt:lpstr>1_Material</vt:lpstr>
      <vt:lpstr>Office tema</vt:lpstr>
      <vt:lpstr>PowerPointova prezentacija</vt:lpstr>
      <vt:lpstr>“Molim sud da mi izda Potvrdu za provedbu ove presude u Njemačkoj.”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Dostava sukladno čl. 14. </vt:lpstr>
      <vt:lpstr>PowerPointova prezentacija</vt:lpstr>
      <vt:lpstr>PowerPointova prezentacija</vt:lpstr>
      <vt:lpstr>PowerPointova prezentacija</vt:lpstr>
      <vt:lpstr>Autentične isprave – javne isprave</vt:lpstr>
      <vt:lpstr>PowerPointova prezentacija</vt:lpstr>
      <vt:lpstr>PowerPointova prezentacija</vt:lpstr>
      <vt:lpstr>OZ – 357 </vt:lpstr>
      <vt:lpstr>OZ – 358 </vt:lpstr>
      <vt:lpstr>  PRIMJENA Uredbi Bruxelles I i Ia s obzirom na vrijeme </vt:lpstr>
      <vt:lpstr>PowerPointova prezentacija</vt:lpstr>
      <vt:lpstr>Uredba Vijeća (EZ-a) br. 44/2001 od 22. prosinca 2000. o sudskoj nadležnosti, priznanju i ovrsi odluka u građanskim i trgovačkim predmetima – Uredba Bruxelles I </vt:lpstr>
      <vt:lpstr>Bruxelles I </vt:lpstr>
      <vt:lpstr>Bruxelles I </vt:lpstr>
      <vt:lpstr>Bruxelles I </vt:lpstr>
      <vt:lpstr>Bruxelles I </vt:lpstr>
      <vt:lpstr>Bruxelles I </vt:lpstr>
      <vt:lpstr>Bruxelles I </vt:lpstr>
      <vt:lpstr>Bruxelles I </vt:lpstr>
      <vt:lpstr>PowerPointova prezentacija</vt:lpstr>
      <vt:lpstr>  UREDBA BRUXELLES Ia </vt:lpstr>
      <vt:lpstr>  UREDBA BRUXELLES Ia </vt:lpstr>
      <vt:lpstr>  UREDBA BRUXELLES Ia </vt:lpstr>
      <vt:lpstr>  UREDBA BRUXELLES Ia </vt:lpstr>
      <vt:lpstr>  UREDBA BRUXELLES Ia </vt:lpstr>
      <vt:lpstr>  UREDBA BRUXELLES Ia </vt:lpstr>
      <vt:lpstr>  UREDBA BRUXELLES Ia </vt:lpstr>
      <vt:lpstr>  UREDBA BRUXELLES Ia </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Jelena</dc:creator>
  <cp:lastModifiedBy>Jelena</cp:lastModifiedBy>
  <cp:revision>121</cp:revision>
  <dcterms:created xsi:type="dcterms:W3CDTF">2007-11-12T21:14:00Z</dcterms:created>
  <dcterms:modified xsi:type="dcterms:W3CDTF">2021-10-14T15:58:19Z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KSOProductBuildVer">
    <vt:lpwstr>1033-10.2.0.5978</vt:lpwstr>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ScaleCrop">
    <vt:bool>false</vt:bool>
  </property>
  <property fmtid="{D5CDD505-2E9C-101B-9397-08002B2CF9AE}" pid="10" name="ShareDoc">
    <vt:bool>false</vt:bool>
  </property>
  <property fmtid="{D5CDD505-2E9C-101B-9397-08002B2CF9AE}" pid="11" name="Slides">
    <vt:i4>26</vt:i4>
  </property>
</Properties>
</file>